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7" r:id="rId2"/>
    <p:sldId id="258" r:id="rId3"/>
    <p:sldId id="259" r:id="rId4"/>
    <p:sldId id="291" r:id="rId5"/>
    <p:sldId id="305" r:id="rId6"/>
    <p:sldId id="261" r:id="rId7"/>
    <p:sldId id="262" r:id="rId8"/>
    <p:sldId id="318" r:id="rId9"/>
    <p:sldId id="319" r:id="rId10"/>
    <p:sldId id="263" r:id="rId11"/>
    <p:sldId id="264" r:id="rId12"/>
    <p:sldId id="293" r:id="rId13"/>
    <p:sldId id="314" r:id="rId14"/>
    <p:sldId id="300" r:id="rId15"/>
    <p:sldId id="301" r:id="rId16"/>
    <p:sldId id="302" r:id="rId17"/>
    <p:sldId id="303" r:id="rId18"/>
    <p:sldId id="315" r:id="rId19"/>
    <p:sldId id="308" r:id="rId20"/>
    <p:sldId id="321" r:id="rId21"/>
    <p:sldId id="292" r:id="rId22"/>
    <p:sldId id="304" r:id="rId23"/>
    <p:sldId id="296" r:id="rId24"/>
    <p:sldId id="298" r:id="rId25"/>
    <p:sldId id="320" r:id="rId26"/>
    <p:sldId id="307" r:id="rId27"/>
    <p:sldId id="316" r:id="rId28"/>
    <p:sldId id="317" r:id="rId29"/>
    <p:sldId id="309" r:id="rId30"/>
    <p:sldId id="310" r:id="rId31"/>
    <p:sldId id="311" r:id="rId32"/>
    <p:sldId id="312" r:id="rId33"/>
    <p:sldId id="313" r:id="rId3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DBE2"/>
    <a:srgbClr val="FF0000"/>
    <a:srgbClr val="F8F8F8"/>
    <a:srgbClr val="DDDDD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p:cViewPr varScale="1">
        <p:scale>
          <a:sx n="73" d="100"/>
          <a:sy n="73" d="100"/>
        </p:scale>
        <p:origin x="1236"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B5AFD7C-75F6-4DB1-AE50-DE6D3B2BCB88}" type="datetimeFigureOut">
              <a:rPr lang="en-US" smtClean="0"/>
              <a:t>11/25/2019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BAE9D8C-8DC0-4928-84A7-16F4544853A2}" type="slidenum">
              <a:rPr lang="en-US" smtClean="0"/>
              <a:t>‹#›</a:t>
            </a:fld>
            <a:endParaRPr lang="en-US"/>
          </a:p>
        </p:txBody>
      </p:sp>
    </p:spTree>
    <p:extLst>
      <p:ext uri="{BB962C8B-B14F-4D97-AF65-F5344CB8AC3E}">
        <p14:creationId xmlns:p14="http://schemas.microsoft.com/office/powerpoint/2010/main" val="1783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6CEC92F-A8D1-4E2D-9599-A19785E14857}" type="datetimeFigureOut">
              <a:rPr lang="en-US" smtClean="0"/>
              <a:t>11/25/2019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912F357-8F51-4C20-B58A-6B245FD8CACC}" type="slidenum">
              <a:rPr lang="en-US" smtClean="0"/>
              <a:t>‹#›</a:t>
            </a:fld>
            <a:endParaRPr lang="en-US"/>
          </a:p>
        </p:txBody>
      </p:sp>
    </p:spTree>
    <p:extLst>
      <p:ext uri="{BB962C8B-B14F-4D97-AF65-F5344CB8AC3E}">
        <p14:creationId xmlns:p14="http://schemas.microsoft.com/office/powerpoint/2010/main" val="361062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2F357-8F51-4C20-B58A-6B245FD8CACC}" type="slidenum">
              <a:rPr lang="en-US" smtClean="0"/>
              <a:t>29</a:t>
            </a:fld>
            <a:endParaRPr lang="en-US"/>
          </a:p>
        </p:txBody>
      </p:sp>
    </p:spTree>
    <p:extLst>
      <p:ext uri="{BB962C8B-B14F-4D97-AF65-F5344CB8AC3E}">
        <p14:creationId xmlns:p14="http://schemas.microsoft.com/office/powerpoint/2010/main" val="292559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3AED367-F522-4B45-887E-6826B15D2132}" type="slidenum">
              <a:rPr lang="en-US" altLang="en-US"/>
              <a:pPr>
                <a:defRPr/>
              </a:pPr>
              <a:t>‹#›</a:t>
            </a:fld>
            <a:endParaRPr lang="en-US" altLang="en-US"/>
          </a:p>
        </p:txBody>
      </p:sp>
    </p:spTree>
    <p:extLst>
      <p:ext uri="{BB962C8B-B14F-4D97-AF65-F5344CB8AC3E}">
        <p14:creationId xmlns:p14="http://schemas.microsoft.com/office/powerpoint/2010/main" val="224625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1E2D9C8-CBB4-4980-B59E-676F680639E8}" type="slidenum">
              <a:rPr lang="en-US" altLang="en-US"/>
              <a:pPr>
                <a:defRPr/>
              </a:pPr>
              <a:t>‹#›</a:t>
            </a:fld>
            <a:endParaRPr lang="en-US" altLang="en-US"/>
          </a:p>
        </p:txBody>
      </p:sp>
    </p:spTree>
    <p:extLst>
      <p:ext uri="{BB962C8B-B14F-4D97-AF65-F5344CB8AC3E}">
        <p14:creationId xmlns:p14="http://schemas.microsoft.com/office/powerpoint/2010/main" val="427891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87CDC5-17D0-4FE4-8505-50EFA35E0D07}" type="slidenum">
              <a:rPr lang="en-US" altLang="en-US"/>
              <a:pPr>
                <a:defRPr/>
              </a:pPr>
              <a:t>‹#›</a:t>
            </a:fld>
            <a:endParaRPr lang="en-US" altLang="en-US"/>
          </a:p>
        </p:txBody>
      </p:sp>
    </p:spTree>
    <p:extLst>
      <p:ext uri="{BB962C8B-B14F-4D97-AF65-F5344CB8AC3E}">
        <p14:creationId xmlns:p14="http://schemas.microsoft.com/office/powerpoint/2010/main" val="455567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61F0BD59-95B6-48A3-8780-DB945C91CD34}" type="slidenum">
              <a:rPr lang="en-US" altLang="en-US"/>
              <a:pPr>
                <a:defRPr/>
              </a:pPr>
              <a:t>‹#›</a:t>
            </a:fld>
            <a:endParaRPr lang="en-US" altLang="en-US"/>
          </a:p>
        </p:txBody>
      </p:sp>
    </p:spTree>
    <p:extLst>
      <p:ext uri="{BB962C8B-B14F-4D97-AF65-F5344CB8AC3E}">
        <p14:creationId xmlns:p14="http://schemas.microsoft.com/office/powerpoint/2010/main" val="2494099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866D2A5-E341-4F91-A993-DA914A7BCB8D}" type="slidenum">
              <a:rPr lang="en-US" altLang="en-US"/>
              <a:pPr>
                <a:defRPr/>
              </a:pPr>
              <a:t>‹#›</a:t>
            </a:fld>
            <a:endParaRPr lang="en-US" altLang="en-US"/>
          </a:p>
        </p:txBody>
      </p:sp>
    </p:spTree>
    <p:extLst>
      <p:ext uri="{BB962C8B-B14F-4D97-AF65-F5344CB8AC3E}">
        <p14:creationId xmlns:p14="http://schemas.microsoft.com/office/powerpoint/2010/main" val="232275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5FDDE10-51AD-4130-AA89-72F096072F88}" type="slidenum">
              <a:rPr lang="en-US" altLang="en-US"/>
              <a:pPr>
                <a:defRPr/>
              </a:pPr>
              <a:t>‹#›</a:t>
            </a:fld>
            <a:endParaRPr lang="en-US" altLang="en-US"/>
          </a:p>
        </p:txBody>
      </p:sp>
    </p:spTree>
    <p:extLst>
      <p:ext uri="{BB962C8B-B14F-4D97-AF65-F5344CB8AC3E}">
        <p14:creationId xmlns:p14="http://schemas.microsoft.com/office/powerpoint/2010/main" val="106701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42B6358-744F-428D-AF18-CDCF414BA225}" type="slidenum">
              <a:rPr lang="en-US" altLang="en-US"/>
              <a:pPr>
                <a:defRPr/>
              </a:pPr>
              <a:t>‹#›</a:t>
            </a:fld>
            <a:endParaRPr lang="en-US" altLang="en-US"/>
          </a:p>
        </p:txBody>
      </p:sp>
    </p:spTree>
    <p:extLst>
      <p:ext uri="{BB962C8B-B14F-4D97-AF65-F5344CB8AC3E}">
        <p14:creationId xmlns:p14="http://schemas.microsoft.com/office/powerpoint/2010/main" val="242924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19B5C69-BB49-441B-B473-DEAC53F78685}" type="slidenum">
              <a:rPr lang="en-US" altLang="en-US"/>
              <a:pPr>
                <a:defRPr/>
              </a:pPr>
              <a:t>‹#›</a:t>
            </a:fld>
            <a:endParaRPr lang="en-US" altLang="en-US"/>
          </a:p>
        </p:txBody>
      </p:sp>
    </p:spTree>
    <p:extLst>
      <p:ext uri="{BB962C8B-B14F-4D97-AF65-F5344CB8AC3E}">
        <p14:creationId xmlns:p14="http://schemas.microsoft.com/office/powerpoint/2010/main" val="204348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241C21D-EC84-4621-BA74-A09F873E8AEF}" type="slidenum">
              <a:rPr lang="en-US" altLang="en-US"/>
              <a:pPr>
                <a:defRPr/>
              </a:pPr>
              <a:t>‹#›</a:t>
            </a:fld>
            <a:endParaRPr lang="en-US" altLang="en-US"/>
          </a:p>
        </p:txBody>
      </p:sp>
    </p:spTree>
    <p:extLst>
      <p:ext uri="{BB962C8B-B14F-4D97-AF65-F5344CB8AC3E}">
        <p14:creationId xmlns:p14="http://schemas.microsoft.com/office/powerpoint/2010/main" val="89959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D1CCEAE-52F8-4CD5-8329-8DE48CA88AC2}" type="slidenum">
              <a:rPr lang="en-US" altLang="en-US"/>
              <a:pPr>
                <a:defRPr/>
              </a:pPr>
              <a:t>‹#›</a:t>
            </a:fld>
            <a:endParaRPr lang="en-US" altLang="en-US"/>
          </a:p>
        </p:txBody>
      </p:sp>
    </p:spTree>
    <p:extLst>
      <p:ext uri="{BB962C8B-B14F-4D97-AF65-F5344CB8AC3E}">
        <p14:creationId xmlns:p14="http://schemas.microsoft.com/office/powerpoint/2010/main" val="355969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ECC81E4-7E67-4C1A-AE08-4FE6006723D8}" type="slidenum">
              <a:rPr lang="en-US" altLang="en-US"/>
              <a:pPr>
                <a:defRPr/>
              </a:pPr>
              <a:t>‹#›</a:t>
            </a:fld>
            <a:endParaRPr lang="en-US" altLang="en-US"/>
          </a:p>
        </p:txBody>
      </p:sp>
    </p:spTree>
    <p:extLst>
      <p:ext uri="{BB962C8B-B14F-4D97-AF65-F5344CB8AC3E}">
        <p14:creationId xmlns:p14="http://schemas.microsoft.com/office/powerpoint/2010/main" val="342156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9A82F0F-E423-4F7B-A9F8-6965D4FDD02A}" type="slidenum">
              <a:rPr lang="en-US" altLang="en-US"/>
              <a:pPr>
                <a:defRPr/>
              </a:pPr>
              <a:t>‹#›</a:t>
            </a:fld>
            <a:endParaRPr lang="en-US" altLang="en-US"/>
          </a:p>
        </p:txBody>
      </p:sp>
    </p:spTree>
    <p:extLst>
      <p:ext uri="{BB962C8B-B14F-4D97-AF65-F5344CB8AC3E}">
        <p14:creationId xmlns:p14="http://schemas.microsoft.com/office/powerpoint/2010/main" val="189260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46F0967-C1CC-4D2C-8FF5-842947629986}" type="slidenum">
              <a:rPr lang="en-US" altLang="en-US"/>
              <a:pPr>
                <a:defRPr/>
              </a:pPr>
              <a:t>‹#›</a:t>
            </a:fld>
            <a:endParaRPr lang="en-US" altLang="en-US"/>
          </a:p>
        </p:txBody>
      </p:sp>
    </p:spTree>
    <p:extLst>
      <p:ext uri="{BB962C8B-B14F-4D97-AF65-F5344CB8AC3E}">
        <p14:creationId xmlns:p14="http://schemas.microsoft.com/office/powerpoint/2010/main" val="405798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E6E67FE-F517-4B0C-9FC8-C8F8DBC7D7E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smtClean="0">
                <a:solidFill>
                  <a:schemeClr val="bg1"/>
                </a:solidFill>
              </a:rPr>
              <a:t>Overview of Greek Theatre</a:t>
            </a:r>
          </a:p>
        </p:txBody>
      </p:sp>
      <p:sp>
        <p:nvSpPr>
          <p:cNvPr id="3075" name="Rectangle 3"/>
          <p:cNvSpPr>
            <a:spLocks noGrp="1" noChangeArrowheads="1"/>
          </p:cNvSpPr>
          <p:nvPr>
            <p:ph type="body" sz="half" idx="1"/>
          </p:nvPr>
        </p:nvSpPr>
        <p:spPr>
          <a:xfrm>
            <a:off x="457200" y="1066800"/>
            <a:ext cx="4038600" cy="4525963"/>
          </a:xfrm>
        </p:spPr>
        <p:txBody>
          <a:bodyPr/>
          <a:lstStyle/>
          <a:p>
            <a:pPr eaLnBrk="1" hangingPunct="1"/>
            <a:r>
              <a:rPr lang="en-US" altLang="en-US" dirty="0" smtClean="0">
                <a:solidFill>
                  <a:schemeClr val="accent6">
                    <a:lumMod val="60000"/>
                    <a:lumOff val="40000"/>
                  </a:schemeClr>
                </a:solidFill>
              </a:rPr>
              <a:t>The land</a:t>
            </a:r>
          </a:p>
        </p:txBody>
      </p:sp>
      <p:pic>
        <p:nvPicPr>
          <p:cNvPr id="3078" name="Picture 6" descr="Greeceflag"/>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457200" y="1524000"/>
            <a:ext cx="2687638" cy="1533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Rectangle 5"/>
          <p:cNvSpPr>
            <a:spLocks noChangeArrowheads="1"/>
          </p:cNvSpPr>
          <p:nvPr/>
        </p:nvSpPr>
        <p:spPr bwMode="auto">
          <a:xfrm>
            <a:off x="457200" y="3130550"/>
            <a:ext cx="281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dirty="0">
                <a:solidFill>
                  <a:schemeClr val="accent6">
                    <a:lumMod val="60000"/>
                    <a:lumOff val="40000"/>
                  </a:schemeClr>
                </a:solidFill>
              </a:rPr>
              <a:t>The stage</a:t>
            </a:r>
          </a:p>
        </p:txBody>
      </p:sp>
      <p:pic>
        <p:nvPicPr>
          <p:cNvPr id="3080" name="Picture 8" descr="epidavro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81000" y="3660775"/>
            <a:ext cx="3505200" cy="2892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 name="Group 1"/>
          <p:cNvGrpSpPr>
            <a:grpSpLocks/>
          </p:cNvGrpSpPr>
          <p:nvPr/>
        </p:nvGrpSpPr>
        <p:grpSpPr bwMode="auto">
          <a:xfrm>
            <a:off x="5105400" y="3811588"/>
            <a:ext cx="2362200" cy="2590800"/>
            <a:chOff x="5105400" y="1447800"/>
            <a:chExt cx="3049189" cy="4495799"/>
          </a:xfrm>
        </p:grpSpPr>
        <p:sp>
          <p:nvSpPr>
            <p:cNvPr id="2058" name="Rectangle 4"/>
            <p:cNvSpPr>
              <a:spLocks noChangeArrowheads="1"/>
            </p:cNvSpPr>
            <p:nvPr/>
          </p:nvSpPr>
          <p:spPr bwMode="auto">
            <a:xfrm>
              <a:off x="5105400" y="1447800"/>
              <a:ext cx="281940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000" dirty="0">
                  <a:solidFill>
                    <a:schemeClr val="accent6">
                      <a:lumMod val="60000"/>
                      <a:lumOff val="40000"/>
                    </a:schemeClr>
                  </a:solidFill>
                </a:rPr>
                <a:t>Aristotle's The Poetics</a:t>
              </a:r>
            </a:p>
          </p:txBody>
        </p:sp>
        <p:pic>
          <p:nvPicPr>
            <p:cNvPr id="4" name="Picture 14" descr="Image result for Aristo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0074" y="2575942"/>
              <a:ext cx="2894515" cy="336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a:spLocks noChangeArrowheads="1"/>
          </p:cNvSpPr>
          <p:nvPr/>
        </p:nvSpPr>
        <p:spPr bwMode="auto">
          <a:xfrm>
            <a:off x="5224463" y="1211263"/>
            <a:ext cx="24685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chemeClr val="accent6">
                    <a:lumMod val="60000"/>
                    <a:lumOff val="40000"/>
                  </a:schemeClr>
                </a:solidFill>
              </a:rPr>
              <a:t>The Playwrights</a:t>
            </a:r>
          </a:p>
          <a:p>
            <a:pPr>
              <a:spcBef>
                <a:spcPct val="0"/>
              </a:spcBef>
              <a:buFontTx/>
              <a:buNone/>
            </a:pPr>
            <a:endParaRPr lang="en-US" altLang="en-US" sz="1800" dirty="0"/>
          </a:p>
        </p:txBody>
      </p:sp>
      <p:pic>
        <p:nvPicPr>
          <p:cNvPr id="2059" name="Picture 11" descr="Image result for greek playwrigh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4913" y="1616075"/>
            <a:ext cx="2989262"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078"/>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077"/>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499"/>
                                          </p:stCondLst>
                                        </p:cTn>
                                        <p:tgtEl>
                                          <p:spTgt spid="308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0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P spid="3077" grpId="0" autoUpdateAnimBg="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066800"/>
          </a:xfrm>
        </p:spPr>
        <p:txBody>
          <a:bodyPr/>
          <a:lstStyle/>
          <a:p>
            <a:pPr eaLnBrk="1" hangingPunct="1"/>
            <a:r>
              <a:rPr lang="en-US" altLang="en-US" dirty="0"/>
              <a:t>Amphitheatre</a:t>
            </a:r>
            <a:endParaRPr lang="en-US" altLang="en-US" dirty="0" smtClean="0"/>
          </a:p>
        </p:txBody>
      </p:sp>
      <p:pic>
        <p:nvPicPr>
          <p:cNvPr id="9219" name="Picture 4" descr="theaterpic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838200"/>
            <a:ext cx="8839200" cy="5826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457200" y="990600"/>
            <a:ext cx="1905000" cy="584775"/>
          </a:xfrm>
          <a:prstGeom prst="rect">
            <a:avLst/>
          </a:prstGeom>
          <a:noFill/>
        </p:spPr>
        <p:txBody>
          <a:bodyPr wrap="square" rtlCol="0">
            <a:spAutoFit/>
          </a:bodyPr>
          <a:lstStyle/>
          <a:p>
            <a:r>
              <a:rPr lang="en-US" sz="3200" b="1" dirty="0" smtClean="0">
                <a:solidFill>
                  <a:schemeClr val="accent6">
                    <a:lumMod val="60000"/>
                    <a:lumOff val="40000"/>
                  </a:schemeClr>
                </a:solidFill>
              </a:rPr>
              <a:t>Thymele</a:t>
            </a:r>
            <a:endParaRPr lang="en-US" sz="3200" b="1" dirty="0">
              <a:solidFill>
                <a:schemeClr val="accent6">
                  <a:lumMod val="60000"/>
                  <a:lumOff val="40000"/>
                </a:schemeClr>
              </a:solidFill>
            </a:endParaRPr>
          </a:p>
        </p:txBody>
      </p:sp>
      <p:sp>
        <p:nvSpPr>
          <p:cNvPr id="5" name="TextBox 4"/>
          <p:cNvSpPr txBox="1"/>
          <p:nvPr/>
        </p:nvSpPr>
        <p:spPr>
          <a:xfrm>
            <a:off x="2286000" y="969227"/>
            <a:ext cx="2514600" cy="1077218"/>
          </a:xfrm>
          <a:prstGeom prst="rect">
            <a:avLst/>
          </a:prstGeom>
          <a:noFill/>
        </p:spPr>
        <p:txBody>
          <a:bodyPr wrap="square" rtlCol="0">
            <a:spAutoFit/>
          </a:bodyPr>
          <a:lstStyle/>
          <a:p>
            <a:r>
              <a:rPr lang="en-US" sz="3200" b="1" dirty="0" smtClean="0">
                <a:solidFill>
                  <a:schemeClr val="accent6">
                    <a:lumMod val="60000"/>
                    <a:lumOff val="40000"/>
                  </a:schemeClr>
                </a:solidFill>
              </a:rPr>
              <a:t>Proscenium Arch</a:t>
            </a:r>
            <a:endParaRPr lang="en-US" sz="3200" b="1" dirty="0">
              <a:solidFill>
                <a:schemeClr val="accent6">
                  <a:lumMod val="60000"/>
                  <a:lumOff val="40000"/>
                </a:schemeClr>
              </a:solidFill>
            </a:endParaRPr>
          </a:p>
        </p:txBody>
      </p:sp>
      <p:sp>
        <p:nvSpPr>
          <p:cNvPr id="6" name="TextBox 5"/>
          <p:cNvSpPr txBox="1"/>
          <p:nvPr/>
        </p:nvSpPr>
        <p:spPr>
          <a:xfrm>
            <a:off x="4711390" y="996176"/>
            <a:ext cx="1384610" cy="584775"/>
          </a:xfrm>
          <a:prstGeom prst="rect">
            <a:avLst/>
          </a:prstGeom>
          <a:noFill/>
        </p:spPr>
        <p:txBody>
          <a:bodyPr wrap="square" rtlCol="0">
            <a:spAutoFit/>
          </a:bodyPr>
          <a:lstStyle/>
          <a:p>
            <a:r>
              <a:rPr lang="en-US" sz="3200" b="1" dirty="0" smtClean="0">
                <a:solidFill>
                  <a:schemeClr val="accent6">
                    <a:lumMod val="60000"/>
                    <a:lumOff val="40000"/>
                  </a:schemeClr>
                </a:solidFill>
              </a:rPr>
              <a:t>Skene</a:t>
            </a:r>
            <a:endParaRPr lang="en-US" sz="3200" b="1" dirty="0">
              <a:solidFill>
                <a:schemeClr val="accent6">
                  <a:lumMod val="60000"/>
                  <a:lumOff val="40000"/>
                </a:schemeClr>
              </a:solidFill>
            </a:endParaRPr>
          </a:p>
        </p:txBody>
      </p:sp>
      <p:sp>
        <p:nvSpPr>
          <p:cNvPr id="7" name="TextBox 6"/>
          <p:cNvSpPr txBox="1"/>
          <p:nvPr/>
        </p:nvSpPr>
        <p:spPr>
          <a:xfrm>
            <a:off x="381000" y="2154506"/>
            <a:ext cx="1981200" cy="584775"/>
          </a:xfrm>
          <a:prstGeom prst="rect">
            <a:avLst/>
          </a:prstGeom>
          <a:noFill/>
        </p:spPr>
        <p:txBody>
          <a:bodyPr wrap="square" rtlCol="0">
            <a:spAutoFit/>
          </a:bodyPr>
          <a:lstStyle/>
          <a:p>
            <a:r>
              <a:rPr lang="en-US" sz="3200" b="1" dirty="0" smtClean="0">
                <a:solidFill>
                  <a:schemeClr val="accent6">
                    <a:lumMod val="60000"/>
                    <a:lumOff val="40000"/>
                  </a:schemeClr>
                </a:solidFill>
              </a:rPr>
              <a:t>Theatron</a:t>
            </a:r>
            <a:endParaRPr lang="en-US" sz="3200" b="1" dirty="0">
              <a:solidFill>
                <a:schemeClr val="accent6">
                  <a:lumMod val="60000"/>
                  <a:lumOff val="40000"/>
                </a:schemeClr>
              </a:solidFill>
            </a:endParaRPr>
          </a:p>
        </p:txBody>
      </p:sp>
      <p:sp>
        <p:nvSpPr>
          <p:cNvPr id="8" name="TextBox 7"/>
          <p:cNvSpPr txBox="1"/>
          <p:nvPr/>
        </p:nvSpPr>
        <p:spPr>
          <a:xfrm>
            <a:off x="6683296" y="1264235"/>
            <a:ext cx="2155903" cy="584775"/>
          </a:xfrm>
          <a:prstGeom prst="rect">
            <a:avLst/>
          </a:prstGeom>
          <a:noFill/>
        </p:spPr>
        <p:txBody>
          <a:bodyPr wrap="square" rtlCol="0">
            <a:spAutoFit/>
          </a:bodyPr>
          <a:lstStyle/>
          <a:p>
            <a:r>
              <a:rPr lang="en-US" sz="3200" b="1" dirty="0" smtClean="0">
                <a:solidFill>
                  <a:schemeClr val="accent6">
                    <a:lumMod val="60000"/>
                    <a:lumOff val="40000"/>
                  </a:schemeClr>
                </a:solidFill>
              </a:rPr>
              <a:t>Orchestra</a:t>
            </a:r>
            <a:endParaRPr lang="en-US" sz="3200" b="1" dirty="0">
              <a:solidFill>
                <a:schemeClr val="accent6">
                  <a:lumMod val="60000"/>
                  <a:lumOff val="40000"/>
                </a:schemeClr>
              </a:solidFill>
            </a:endParaRPr>
          </a:p>
        </p:txBody>
      </p:sp>
      <p:cxnSp>
        <p:nvCxnSpPr>
          <p:cNvPr id="4" name="Straight Arrow Connector 3"/>
          <p:cNvCxnSpPr/>
          <p:nvPr/>
        </p:nvCxnSpPr>
        <p:spPr>
          <a:xfrm>
            <a:off x="1770140" y="1596748"/>
            <a:ext cx="2039860" cy="3584852"/>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00191" y="1637637"/>
            <a:ext cx="930199" cy="1247008"/>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4427034" y="2018371"/>
            <a:ext cx="3512634" cy="2319453"/>
          </a:xfrm>
          <a:custGeom>
            <a:avLst/>
            <a:gdLst>
              <a:gd name="connsiteX0" fmla="*/ 0 w 3512634"/>
              <a:gd name="connsiteY0" fmla="*/ 1806497 h 2319453"/>
              <a:gd name="connsiteX1" fmla="*/ 11151 w 3512634"/>
              <a:gd name="connsiteY1" fmla="*/ 22302 h 2319453"/>
              <a:gd name="connsiteX2" fmla="*/ 3512634 w 3512634"/>
              <a:gd name="connsiteY2" fmla="*/ 0 h 2319453"/>
              <a:gd name="connsiteX3" fmla="*/ 3456878 w 3512634"/>
              <a:gd name="connsiteY3" fmla="*/ 2319453 h 2319453"/>
              <a:gd name="connsiteX4" fmla="*/ 0 w 3512634"/>
              <a:gd name="connsiteY4" fmla="*/ 1806497 h 2319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634" h="2319453">
                <a:moveTo>
                  <a:pt x="0" y="1806497"/>
                </a:moveTo>
                <a:lnTo>
                  <a:pt x="11151" y="22302"/>
                </a:lnTo>
                <a:lnTo>
                  <a:pt x="3512634" y="0"/>
                </a:lnTo>
                <a:lnTo>
                  <a:pt x="3456878" y="2319453"/>
                </a:lnTo>
                <a:lnTo>
                  <a:pt x="0" y="1806497"/>
                </a:lnTo>
                <a:close/>
              </a:path>
            </a:pathLst>
          </a:custGeom>
          <a:solidFill>
            <a:srgbClr val="BADBE2">
              <a:alpha val="47059"/>
            </a:srgb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16" name="Straight Arrow Connector 15"/>
          <p:cNvCxnSpPr/>
          <p:nvPr/>
        </p:nvCxnSpPr>
        <p:spPr>
          <a:xfrm flipH="1">
            <a:off x="5160690" y="1504220"/>
            <a:ext cx="26483" cy="1162780"/>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929981" y="1721677"/>
            <a:ext cx="5125845" cy="3764723"/>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57200" y="2722992"/>
            <a:ext cx="672787" cy="418195"/>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941811" y="2739281"/>
            <a:ext cx="160300" cy="864757"/>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02111" y="2755570"/>
            <a:ext cx="505289" cy="864757"/>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smtClean="0"/>
              <a:t>From Song to Plays</a:t>
            </a:r>
          </a:p>
        </p:txBody>
      </p:sp>
      <p:sp>
        <p:nvSpPr>
          <p:cNvPr id="10243" name="Rectangle 3"/>
          <p:cNvSpPr>
            <a:spLocks noGrp="1" noChangeArrowheads="1"/>
          </p:cNvSpPr>
          <p:nvPr>
            <p:ph type="body" idx="1"/>
          </p:nvPr>
        </p:nvSpPr>
        <p:spPr>
          <a:xfrm>
            <a:off x="457200" y="1371600"/>
            <a:ext cx="8229600" cy="5105400"/>
          </a:xfrm>
        </p:spPr>
        <p:txBody>
          <a:bodyPr/>
          <a:lstStyle/>
          <a:p>
            <a:pPr eaLnBrk="1" hangingPunct="1"/>
            <a:r>
              <a:rPr lang="en-US" altLang="en-US" sz="2800" dirty="0" smtClean="0"/>
              <a:t>Greek plays were </a:t>
            </a:r>
            <a:r>
              <a:rPr lang="en-US" altLang="en-US" sz="2800" dirty="0" smtClean="0">
                <a:solidFill>
                  <a:srgbClr val="7030A0"/>
                </a:solidFill>
              </a:rPr>
              <a:t>performed during religious ceremonies held in honor of Dionysus, the Greek god of wine and revelry </a:t>
            </a:r>
            <a:r>
              <a:rPr lang="en-US" altLang="en-US" sz="2800" dirty="0" smtClean="0"/>
              <a:t>(altars generally on stage)</a:t>
            </a:r>
          </a:p>
          <a:p>
            <a:pPr eaLnBrk="1" hangingPunct="1"/>
            <a:r>
              <a:rPr lang="en-US" altLang="en-US" sz="2800" dirty="0" smtClean="0"/>
              <a:t>Greek </a:t>
            </a:r>
            <a:r>
              <a:rPr lang="en-US" altLang="en-US" sz="2800" dirty="0" smtClean="0">
                <a:solidFill>
                  <a:schemeClr val="accent6">
                    <a:lumMod val="60000"/>
                    <a:lumOff val="40000"/>
                  </a:schemeClr>
                </a:solidFill>
              </a:rPr>
              <a:t>invented/formalized three forms of theatre, first Tragedy developed from stories told in choir songs called </a:t>
            </a:r>
            <a:r>
              <a:rPr lang="en-US" altLang="en-US" sz="2800" dirty="0" smtClean="0">
                <a:solidFill>
                  <a:srgbClr val="7030A0"/>
                </a:solidFill>
              </a:rPr>
              <a:t>a Dithyramb, Satyr plays short plays for intermission during Tragedy, and last Comedies </a:t>
            </a:r>
          </a:p>
          <a:p>
            <a:pPr eaLnBrk="1" hangingPunct="1"/>
            <a:r>
              <a:rPr lang="en-US" altLang="en-US" sz="2800" i="1" dirty="0" smtClean="0">
                <a:solidFill>
                  <a:srgbClr val="7030A0"/>
                </a:solidFill>
              </a:rPr>
              <a:t>Tragedy</a:t>
            </a:r>
            <a:r>
              <a:rPr lang="en-US" altLang="en-US" sz="2800" dirty="0" smtClean="0">
                <a:solidFill>
                  <a:srgbClr val="7030A0"/>
                </a:solidFill>
              </a:rPr>
              <a:t> means “goat song” </a:t>
            </a:r>
            <a:r>
              <a:rPr lang="en-US" altLang="en-US" sz="2800" dirty="0" smtClean="0">
                <a:solidFill>
                  <a:schemeClr val="accent6">
                    <a:lumMod val="60000"/>
                    <a:lumOff val="40000"/>
                  </a:schemeClr>
                </a:solidFill>
              </a:rPr>
              <a:t>(relates to Dionysian rituals)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chemeClr val="hlink"/>
                </a:solidFill>
              </a:rPr>
              <a:t>Where and how were the dramas performed?</a:t>
            </a:r>
          </a:p>
        </p:txBody>
      </p:sp>
      <p:pic>
        <p:nvPicPr>
          <p:cNvPr id="11267" name="Picture 5" descr="theatre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1" y="1786054"/>
            <a:ext cx="2945780" cy="253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 Box 6"/>
          <p:cNvSpPr txBox="1">
            <a:spLocks noChangeArrowheads="1"/>
          </p:cNvSpPr>
          <p:nvPr/>
        </p:nvSpPr>
        <p:spPr bwMode="auto">
          <a:xfrm>
            <a:off x="2934630" y="990600"/>
            <a:ext cx="6172199"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dirty="0">
                <a:solidFill>
                  <a:schemeClr val="hlink"/>
                </a:solidFill>
              </a:rPr>
              <a:t>…</a:t>
            </a:r>
            <a:r>
              <a:rPr lang="en-US" altLang="en-US" sz="2400" b="1" dirty="0">
                <a:solidFill>
                  <a:srgbClr val="7030A0"/>
                </a:solidFill>
              </a:rPr>
              <a:t>In an </a:t>
            </a:r>
            <a:r>
              <a:rPr lang="en-US" altLang="en-US" sz="2400" b="1" dirty="0" smtClean="0">
                <a:solidFill>
                  <a:srgbClr val="7030A0"/>
                </a:solidFill>
              </a:rPr>
              <a:t>Amphitheatre</a:t>
            </a:r>
            <a:endParaRPr lang="en-US" altLang="en-US" sz="2400" b="1" dirty="0">
              <a:solidFill>
                <a:srgbClr val="7030A0"/>
              </a:solidFill>
            </a:endParaRPr>
          </a:p>
          <a:p>
            <a:pPr>
              <a:spcBef>
                <a:spcPct val="0"/>
              </a:spcBef>
              <a:buFontTx/>
              <a:buNone/>
            </a:pPr>
            <a:endParaRPr lang="en-US" altLang="en-US" sz="2400" b="1" dirty="0">
              <a:solidFill>
                <a:schemeClr val="accent6">
                  <a:lumMod val="60000"/>
                  <a:lumOff val="40000"/>
                </a:schemeClr>
              </a:solidFill>
            </a:endParaRPr>
          </a:p>
          <a:p>
            <a:pPr>
              <a:spcBef>
                <a:spcPct val="0"/>
              </a:spcBef>
              <a:buFontTx/>
              <a:buNone/>
            </a:pPr>
            <a:r>
              <a:rPr lang="en-US" altLang="en-US" sz="2400" b="1" dirty="0">
                <a:solidFill>
                  <a:schemeClr val="accent6">
                    <a:lumMod val="60000"/>
                    <a:lumOff val="40000"/>
                  </a:schemeClr>
                </a:solidFill>
              </a:rPr>
              <a:t>…With a </a:t>
            </a:r>
            <a:r>
              <a:rPr lang="en-US" altLang="en-US" sz="2400" b="1" i="1" dirty="0">
                <a:solidFill>
                  <a:schemeClr val="accent6">
                    <a:lumMod val="60000"/>
                    <a:lumOff val="40000"/>
                  </a:schemeClr>
                </a:solidFill>
              </a:rPr>
              <a:t>chorus </a:t>
            </a:r>
            <a:r>
              <a:rPr lang="en-US" altLang="en-US" sz="2400" b="1" dirty="0" smtClean="0">
                <a:solidFill>
                  <a:schemeClr val="accent6">
                    <a:lumMod val="60000"/>
                    <a:lumOff val="40000"/>
                  </a:schemeClr>
                </a:solidFill>
              </a:rPr>
              <a:t>who</a:t>
            </a:r>
          </a:p>
          <a:p>
            <a:pPr marL="457200" indent="-457200">
              <a:spcBef>
                <a:spcPct val="0"/>
              </a:spcBef>
              <a:buFontTx/>
              <a:buAutoNum type="arabicPeriod"/>
            </a:pPr>
            <a:r>
              <a:rPr lang="en-US" altLang="en-US" sz="2400" b="1" dirty="0" smtClean="0">
                <a:solidFill>
                  <a:srgbClr val="7030A0"/>
                </a:solidFill>
              </a:rPr>
              <a:t>Commented on the action.</a:t>
            </a:r>
          </a:p>
          <a:p>
            <a:pPr marL="457200" indent="-457200">
              <a:spcBef>
                <a:spcPct val="0"/>
              </a:spcBef>
              <a:buFontTx/>
              <a:buAutoNum type="arabicPeriod"/>
            </a:pPr>
            <a:r>
              <a:rPr lang="en-US" altLang="en-US" sz="2400" b="1" dirty="0" smtClean="0">
                <a:solidFill>
                  <a:srgbClr val="7030A0"/>
                </a:solidFill>
              </a:rPr>
              <a:t>Provided spectacle by singing and dancing.</a:t>
            </a:r>
          </a:p>
          <a:p>
            <a:pPr marL="457200" indent="-457200">
              <a:spcBef>
                <a:spcPct val="0"/>
              </a:spcBef>
              <a:buFontTx/>
              <a:buAutoNum type="arabicPeriod"/>
            </a:pPr>
            <a:r>
              <a:rPr lang="en-US" altLang="en-US" sz="2400" b="1" dirty="0" smtClean="0">
                <a:solidFill>
                  <a:srgbClr val="7030A0"/>
                </a:solidFill>
              </a:rPr>
              <a:t>Played the role of community in the world of the play</a:t>
            </a:r>
            <a:endParaRPr lang="en-US" altLang="en-US" sz="2400" b="1" dirty="0">
              <a:solidFill>
                <a:srgbClr val="7030A0"/>
              </a:solidFill>
            </a:endParaRPr>
          </a:p>
          <a:p>
            <a:pPr>
              <a:spcBef>
                <a:spcPct val="0"/>
              </a:spcBef>
              <a:buFontTx/>
              <a:buNone/>
            </a:pPr>
            <a:endParaRPr lang="en-US" altLang="en-US" sz="2400" b="1" dirty="0">
              <a:solidFill>
                <a:schemeClr val="accent6">
                  <a:lumMod val="60000"/>
                  <a:lumOff val="40000"/>
                </a:schemeClr>
              </a:solidFill>
            </a:endParaRPr>
          </a:p>
          <a:p>
            <a:pPr>
              <a:spcBef>
                <a:spcPct val="0"/>
              </a:spcBef>
              <a:buFontTx/>
              <a:buNone/>
            </a:pPr>
            <a:r>
              <a:rPr lang="en-US" altLang="en-US" sz="2400" b="1" dirty="0">
                <a:solidFill>
                  <a:schemeClr val="accent6">
                    <a:lumMod val="60000"/>
                    <a:lumOff val="40000"/>
                  </a:schemeClr>
                </a:solidFill>
              </a:rPr>
              <a:t>…With </a:t>
            </a:r>
            <a:r>
              <a:rPr lang="en-US" altLang="en-US" sz="2400" b="1" dirty="0">
                <a:solidFill>
                  <a:srgbClr val="7030A0"/>
                </a:solidFill>
              </a:rPr>
              <a:t>masks</a:t>
            </a:r>
          </a:p>
          <a:p>
            <a:pPr>
              <a:spcBef>
                <a:spcPct val="0"/>
              </a:spcBef>
              <a:buFontTx/>
              <a:buNone/>
            </a:pPr>
            <a:endParaRPr lang="en-US" altLang="en-US" sz="2400" b="1" dirty="0">
              <a:solidFill>
                <a:schemeClr val="accent6">
                  <a:lumMod val="60000"/>
                  <a:lumOff val="40000"/>
                </a:schemeClr>
              </a:solidFill>
            </a:endParaRPr>
          </a:p>
          <a:p>
            <a:pPr>
              <a:spcBef>
                <a:spcPct val="0"/>
              </a:spcBef>
              <a:buFontTx/>
              <a:buNone/>
            </a:pPr>
            <a:r>
              <a:rPr lang="en-US" altLang="en-US" sz="2400" b="1" dirty="0">
                <a:solidFill>
                  <a:schemeClr val="accent6">
                    <a:lumMod val="60000"/>
                    <a:lumOff val="40000"/>
                  </a:schemeClr>
                </a:solidFill>
              </a:rPr>
              <a:t>…</a:t>
            </a:r>
            <a:r>
              <a:rPr lang="en-US" altLang="en-US" sz="2400" b="1" dirty="0">
                <a:solidFill>
                  <a:srgbClr val="7030A0"/>
                </a:solidFill>
              </a:rPr>
              <a:t>With all the fighting and movement going on off stage.</a:t>
            </a:r>
            <a:br>
              <a:rPr lang="en-US" altLang="en-US" sz="2400" b="1" dirty="0">
                <a:solidFill>
                  <a:srgbClr val="7030A0"/>
                </a:solidFill>
              </a:rPr>
            </a:br>
            <a:r>
              <a:rPr lang="en-US" altLang="en-US" sz="2400" b="1" dirty="0">
                <a:solidFill>
                  <a:schemeClr val="accent6">
                    <a:lumMod val="60000"/>
                    <a:lumOff val="40000"/>
                  </a:schemeClr>
                </a:solidFill>
              </a:rPr>
              <a:t/>
            </a:r>
            <a:br>
              <a:rPr lang="en-US" altLang="en-US" sz="2400" b="1" dirty="0">
                <a:solidFill>
                  <a:schemeClr val="accent6">
                    <a:lumMod val="60000"/>
                    <a:lumOff val="40000"/>
                  </a:schemeClr>
                </a:solidFill>
              </a:rPr>
            </a:br>
            <a:r>
              <a:rPr lang="en-US" altLang="en-US" sz="2400" b="1" dirty="0">
                <a:solidFill>
                  <a:schemeClr val="accent6">
                    <a:lumMod val="60000"/>
                    <a:lumOff val="40000"/>
                  </a:schemeClr>
                </a:solidFill>
              </a:rPr>
              <a:t>….With tragedy first, then comedy later.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p:cTn id="7" dur="1000" fill="hold"/>
                                        <p:tgtEl>
                                          <p:spTgt spid="55302"/>
                                        </p:tgtEl>
                                        <p:attrNameLst>
                                          <p:attrName>ppt_w</p:attrName>
                                        </p:attrNameLst>
                                      </p:cBhvr>
                                      <p:tavLst>
                                        <p:tav tm="0">
                                          <p:val>
                                            <p:strVal val="#ppt_w*0.70"/>
                                          </p:val>
                                        </p:tav>
                                        <p:tav tm="100000">
                                          <p:val>
                                            <p:strVal val="#ppt_w"/>
                                          </p:val>
                                        </p:tav>
                                      </p:tavLst>
                                    </p:anim>
                                    <p:anim calcmode="lin" valueType="num">
                                      <p:cBhvr>
                                        <p:cTn id="8" dur="1000" fill="hold"/>
                                        <p:tgtEl>
                                          <p:spTgt spid="55302"/>
                                        </p:tgtEl>
                                        <p:attrNameLst>
                                          <p:attrName>ppt_h</p:attrName>
                                        </p:attrNameLst>
                                      </p:cBhvr>
                                      <p:tavLst>
                                        <p:tav tm="0">
                                          <p:val>
                                            <p:strVal val="#ppt_h"/>
                                          </p:val>
                                        </p:tav>
                                        <p:tav tm="100000">
                                          <p:val>
                                            <p:strVal val="#ppt_h"/>
                                          </p:val>
                                        </p:tav>
                                      </p:tavLst>
                                    </p:anim>
                                    <p:animEffect transition="in" filter="fade">
                                      <p:cBhvr>
                                        <p:cTn id="9" dur="10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52400" y="196850"/>
            <a:ext cx="88392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solidFill>
                  <a:srgbClr val="000000"/>
                </a:solidFill>
                <a:latin typeface="Georgia" panose="02040502050405020303" pitchFamily="18" charset="0"/>
              </a:rPr>
              <a:t>The Dying and Rising God. </a:t>
            </a:r>
            <a:r>
              <a:rPr lang="en-US" altLang="en-US" sz="2800" dirty="0">
                <a:solidFill>
                  <a:srgbClr val="000000"/>
                </a:solidFill>
                <a:latin typeface="Georgia" panose="02040502050405020303" pitchFamily="18" charset="0"/>
              </a:rPr>
              <a:t>Because crops die in winter and return in spring, Dionysus was seen as a symbol of death and resurrection. In another story about his birth, Dionysus was the son of Zeus and Demeter, the goddess of crops and vegetation. Hera was jealous of the child and convinced the </a:t>
            </a:r>
            <a:r>
              <a:rPr lang="en-US" altLang="en-US" sz="2800" b="1" dirty="0">
                <a:solidFill>
                  <a:srgbClr val="000000"/>
                </a:solidFill>
                <a:latin typeface="Georgia" panose="02040502050405020303" pitchFamily="18" charset="0"/>
              </a:rPr>
              <a:t>Titans </a:t>
            </a:r>
            <a:r>
              <a:rPr lang="en-US" altLang="en-US" sz="2800" dirty="0">
                <a:solidFill>
                  <a:srgbClr val="000000"/>
                </a:solidFill>
                <a:latin typeface="Georgia" panose="02040502050405020303" pitchFamily="18" charset="0"/>
              </a:rPr>
              <a:t>to destroy him. Although Dionysus was disguised as a baby goat, the Titans found him, caught him, and tore him to pieces. They ate all of his body except his heart, which was rescued by Athena *. She gave the heart to Zeus, who gave it to Semele to eat. Semele later gave birth to Dionysus again. </a:t>
            </a:r>
            <a:r>
              <a:rPr lang="en-US" altLang="en-US" sz="2800" dirty="0">
                <a:solidFill>
                  <a:srgbClr val="7030A0"/>
                </a:solidFill>
                <a:latin typeface="Georgia" panose="02040502050405020303" pitchFamily="18" charset="0"/>
              </a:rPr>
              <a:t>The story represents the earth (Demeter) and sky (Zeus) </a:t>
            </a:r>
            <a:r>
              <a:rPr lang="en-US" altLang="en-US" sz="2800" dirty="0">
                <a:solidFill>
                  <a:srgbClr val="000000"/>
                </a:solidFill>
                <a:latin typeface="Georgia" panose="02040502050405020303" pitchFamily="18" charset="0"/>
              </a:rPr>
              <a:t>giving birth to the crops (Dionysus), which die each winter and are reborn again in the spring.</a:t>
            </a:r>
            <a:endParaRPr lang="en-US" alt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6678751"/>
          </a:xfrm>
          <a:prstGeom prst="rect">
            <a:avLst/>
          </a:prstGeom>
        </p:spPr>
        <p:txBody>
          <a:bodyPr>
            <a:spAutoFit/>
          </a:bodyPr>
          <a:lstStyle/>
          <a:p>
            <a:pPr marL="285750" indent="-285750" eaLnBrk="1" hangingPunct="1">
              <a:buFont typeface="Arial" panose="020B0604020202020204" pitchFamily="34" charset="0"/>
              <a:buChar char="•"/>
              <a:defRPr/>
            </a:pPr>
            <a:r>
              <a:rPr lang="en-US" dirty="0"/>
              <a:t> </a:t>
            </a:r>
            <a:r>
              <a:rPr lang="en-US" sz="3600" dirty="0" smtClean="0"/>
              <a:t>Dionysia had festivals throughout the farming and harvesting </a:t>
            </a:r>
            <a:r>
              <a:rPr lang="en-US" sz="3600" dirty="0" smtClean="0">
                <a:solidFill>
                  <a:srgbClr val="7030A0"/>
                </a:solidFill>
              </a:rPr>
              <a:t>seasons of Grapes</a:t>
            </a:r>
            <a:r>
              <a:rPr lang="en-US" sz="3600" dirty="0" smtClean="0"/>
              <a:t>. Three </a:t>
            </a:r>
            <a:r>
              <a:rPr lang="en-US" sz="3600" dirty="0"/>
              <a:t>months after the rural Dionysia, probably to celebrate the end of winter and the </a:t>
            </a:r>
            <a:r>
              <a:rPr lang="en-US" sz="3600" dirty="0">
                <a:solidFill>
                  <a:srgbClr val="7030A0"/>
                </a:solidFill>
              </a:rPr>
              <a:t>harvesting of the year's </a:t>
            </a:r>
            <a:r>
              <a:rPr lang="en-US" sz="3600" dirty="0" smtClean="0">
                <a:solidFill>
                  <a:srgbClr val="7030A0"/>
                </a:solidFill>
              </a:rPr>
              <a:t>crops of grapes </a:t>
            </a:r>
            <a:r>
              <a:rPr lang="en-US" sz="3600" dirty="0" smtClean="0"/>
              <a:t>and give time to make the years harvest into wine </a:t>
            </a:r>
            <a:r>
              <a:rPr lang="en-US" sz="3600" dirty="0"/>
              <a:t>in late spring The City of Dionysia festival was held.</a:t>
            </a:r>
          </a:p>
          <a:p>
            <a:pPr marL="285750" indent="-285750" eaLnBrk="1" hangingPunct="1">
              <a:buFont typeface="Arial" panose="020B0604020202020204" pitchFamily="34" charset="0"/>
              <a:buChar char="•"/>
              <a:defRPr/>
            </a:pPr>
            <a:r>
              <a:rPr lang="en-US" sz="3600" dirty="0" smtClean="0"/>
              <a:t>According </a:t>
            </a:r>
            <a:r>
              <a:rPr lang="en-US" sz="3600" dirty="0"/>
              <a:t>to tradition, a statue of Dionysus was brought to Athens.</a:t>
            </a:r>
          </a:p>
          <a:p>
            <a:pPr marL="285750" indent="-285750" eaLnBrk="1" hangingPunct="1">
              <a:buFont typeface="Arial" panose="020B0604020202020204" pitchFamily="34" charset="0"/>
              <a:buChar char="•"/>
              <a:defRPr/>
            </a:pP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381000" y="152400"/>
            <a:ext cx="84582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t>As the Statue of Dionysus was brought in, the Chorus leaders would be in the most expensive costumes and leading the chorus to sing a</a:t>
            </a:r>
            <a:r>
              <a:rPr lang="en-US" altLang="en-US" dirty="0" smtClean="0"/>
              <a:t> </a:t>
            </a:r>
            <a:r>
              <a:rPr lang="en-US" altLang="en-US" dirty="0">
                <a:solidFill>
                  <a:srgbClr val="7030A0"/>
                </a:solidFill>
              </a:rPr>
              <a:t>Dithyramb, </a:t>
            </a:r>
            <a:r>
              <a:rPr lang="en-US" altLang="en-US" b="1" dirty="0" smtClean="0">
                <a:solidFill>
                  <a:srgbClr val="7030A0"/>
                </a:solidFill>
              </a:rPr>
              <a:t>(Hymns and songs that retold famous stories and myths)</a:t>
            </a:r>
            <a:endParaRPr lang="en-US" altLang="en-US" b="1" dirty="0">
              <a:solidFill>
                <a:srgbClr val="7030A0"/>
              </a:solidFill>
            </a:endParaRPr>
          </a:p>
          <a:p>
            <a:pPr eaLnBrk="1" hangingPunct="1">
              <a:spcBef>
                <a:spcPct val="0"/>
              </a:spcBef>
            </a:pPr>
            <a:endParaRPr lang="en-US" altLang="en-US" sz="1800" dirty="0"/>
          </a:p>
        </p:txBody>
      </p:sp>
      <p:pic>
        <p:nvPicPr>
          <p:cNvPr id="2" name="Dithyramb (Διθύραμβος)">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2000" y="2984500"/>
            <a:ext cx="2590800" cy="2590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784" fill="hold"/>
                                        <p:tgtEl>
                                          <p:spTgt spid="2"/>
                                        </p:tgtEl>
                                      </p:cBhvr>
                                    </p:cmd>
                                  </p:childTnLst>
                                </p:cTn>
                              </p:par>
                            </p:childTnLst>
                          </p:cTn>
                        </p:par>
                      </p:childTnLst>
                    </p:cTn>
                  </p:par>
                </p:childTnLst>
              </p:cTn>
              <p:nextCondLst>
                <p:cond evt="onClick" delay="0">
                  <p:tgtEl>
                    <p:spTgt spid="2"/>
                  </p:tgtEl>
                </p:cond>
              </p:nextCondLst>
            </p:seq>
            <p:audio>
              <p:cMediaNode vol="13636">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Greek dram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3505200"/>
            <a:ext cx="4419600" cy="29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
          <p:cNvSpPr>
            <a:spLocks noChangeArrowheads="1"/>
          </p:cNvSpPr>
          <p:nvPr/>
        </p:nvSpPr>
        <p:spPr bwMode="auto">
          <a:xfrm>
            <a:off x="304800" y="76200"/>
            <a:ext cx="8610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3600" dirty="0" smtClean="0">
                <a:solidFill>
                  <a:schemeClr val="accent6">
                    <a:lumMod val="60000"/>
                    <a:lumOff val="40000"/>
                  </a:schemeClr>
                </a:solidFill>
              </a:rPr>
              <a:t>In Ancient Greece</a:t>
            </a:r>
            <a:r>
              <a:rPr lang="en-US" altLang="en-US" sz="3600" dirty="0" smtClean="0">
                <a:solidFill>
                  <a:srgbClr val="7030A0"/>
                </a:solidFill>
              </a:rPr>
              <a:t>, attending the theatre was seen as One’s civic duty.</a:t>
            </a:r>
          </a:p>
          <a:p>
            <a:pPr eaLnBrk="1" hangingPunct="1">
              <a:spcBef>
                <a:spcPct val="0"/>
              </a:spcBef>
            </a:pPr>
            <a:endParaRPr lang="en-US" altLang="en-US" sz="3600" dirty="0" smtClean="0">
              <a:solidFill>
                <a:schemeClr val="accent6">
                  <a:lumMod val="60000"/>
                  <a:lumOff val="40000"/>
                </a:schemeClr>
              </a:solidFill>
            </a:endParaRPr>
          </a:p>
          <a:p>
            <a:pPr eaLnBrk="1" hangingPunct="1">
              <a:spcBef>
                <a:spcPct val="0"/>
              </a:spcBef>
            </a:pPr>
            <a:r>
              <a:rPr lang="en-US" altLang="en-US" sz="3600" dirty="0" smtClean="0">
                <a:solidFill>
                  <a:schemeClr val="accent6">
                    <a:lumMod val="60000"/>
                    <a:lumOff val="40000"/>
                  </a:schemeClr>
                </a:solidFill>
              </a:rPr>
              <a:t>Winners of the Greek Theatre Festivals won the </a:t>
            </a:r>
            <a:r>
              <a:rPr lang="en-US" altLang="en-US" sz="3600" dirty="0" err="1" smtClean="0">
                <a:solidFill>
                  <a:srgbClr val="7030A0"/>
                </a:solidFill>
              </a:rPr>
              <a:t>Tragoidia</a:t>
            </a:r>
            <a:r>
              <a:rPr lang="en-US" altLang="en-US" sz="3600" dirty="0" smtClean="0">
                <a:solidFill>
                  <a:srgbClr val="7030A0"/>
                </a:solidFill>
              </a:rPr>
              <a:t>, which could roughly translates to Goat Song</a:t>
            </a:r>
            <a:r>
              <a:rPr lang="en-US" altLang="en-US" sz="3600" dirty="0" smtClean="0">
                <a:solidFill>
                  <a:schemeClr val="accent6">
                    <a:lumMod val="60000"/>
                    <a:lumOff val="40000"/>
                  </a:schemeClr>
                </a:solidFill>
              </a:rPr>
              <a:t>.</a:t>
            </a:r>
          </a:p>
          <a:p>
            <a:pPr eaLnBrk="1" hangingPunct="1">
              <a:spcBef>
                <a:spcPct val="0"/>
              </a:spcBef>
            </a:pPr>
            <a:endParaRPr lang="en-US" altLang="en-US" sz="3600"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609600" y="381000"/>
            <a:ext cx="7924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3600" dirty="0"/>
              <a:t>In the beginning large </a:t>
            </a:r>
            <a:r>
              <a:rPr lang="en-US" altLang="en-US" sz="3600" dirty="0">
                <a:solidFill>
                  <a:srgbClr val="7030A0"/>
                </a:solidFill>
              </a:rPr>
              <a:t>chorus of 50 men would sing a type of song called a Dithyramb </a:t>
            </a:r>
          </a:p>
        </p:txBody>
      </p:sp>
      <p:pic>
        <p:nvPicPr>
          <p:cNvPr id="16387" name="Picture 2" descr="Image result for greek drama cho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819400"/>
            <a:ext cx="6265862"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altLang="en-US" sz="6000" smtClean="0"/>
              <a:t>Chorus</a:t>
            </a:r>
          </a:p>
        </p:txBody>
      </p:sp>
      <p:pic>
        <p:nvPicPr>
          <p:cNvPr id="9220" name="Picture 5" descr="goat-sacrif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19200"/>
            <a:ext cx="457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body" idx="1"/>
          </p:nvPr>
        </p:nvSpPr>
        <p:spPr>
          <a:xfrm>
            <a:off x="0" y="1143000"/>
            <a:ext cx="5486400" cy="5410200"/>
          </a:xfrm>
        </p:spPr>
        <p:txBody>
          <a:bodyPr/>
          <a:lstStyle/>
          <a:p>
            <a:pPr eaLnBrk="1" hangingPunct="1"/>
            <a:r>
              <a:rPr lang="en-US" altLang="en-US" sz="4000" dirty="0" smtClean="0">
                <a:solidFill>
                  <a:schemeClr val="accent6">
                    <a:lumMod val="60000"/>
                    <a:lumOff val="40000"/>
                  </a:schemeClr>
                </a:solidFill>
              </a:rPr>
              <a:t>To commemorate the god’s death, a group of 50 chanters, called the chorus, dancing around an alter upon which a goat was sacrificed</a:t>
            </a:r>
            <a:r>
              <a:rPr lang="en-US" altLang="en-US" sz="4000" dirty="0" smtClean="0"/>
              <a:t>.</a:t>
            </a:r>
            <a:r>
              <a:rPr lang="en-US" altLang="en-US" dirty="0" smtClean="0"/>
              <a:t> </a:t>
            </a:r>
          </a:p>
          <a:p>
            <a:pPr eaLnBrk="1" hangingPunct="1"/>
            <a:endParaRPr lang="en-US" altLang="en-US" sz="2400" dirty="0" smtClean="0"/>
          </a:p>
        </p:txBody>
      </p:sp>
      <p:pic>
        <p:nvPicPr>
          <p:cNvPr id="1026" name="Picture 2" descr="http://calverleyparkside.pbworks.com/f/1244402811/mas33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85" t="3645" r="4585" b="4552"/>
          <a:stretch/>
        </p:blipFill>
        <p:spPr bwMode="auto">
          <a:xfrm>
            <a:off x="6324600" y="914400"/>
            <a:ext cx="839529" cy="113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6018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457200" y="3130550"/>
            <a:ext cx="281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a:p>
        </p:txBody>
      </p:sp>
      <p:grpSp>
        <p:nvGrpSpPr>
          <p:cNvPr id="17411" name="Group 1"/>
          <p:cNvGrpSpPr>
            <a:grpSpLocks/>
          </p:cNvGrpSpPr>
          <p:nvPr/>
        </p:nvGrpSpPr>
        <p:grpSpPr bwMode="auto">
          <a:xfrm>
            <a:off x="5105400" y="3811588"/>
            <a:ext cx="2362200" cy="2590800"/>
            <a:chOff x="5105400" y="1447800"/>
            <a:chExt cx="3049189" cy="4495799"/>
          </a:xfrm>
        </p:grpSpPr>
        <p:sp>
          <p:nvSpPr>
            <p:cNvPr id="2056" name="Rectangle 4"/>
            <p:cNvSpPr>
              <a:spLocks noChangeArrowheads="1"/>
            </p:cNvSpPr>
            <p:nvPr/>
          </p:nvSpPr>
          <p:spPr bwMode="auto">
            <a:xfrm>
              <a:off x="5105400" y="1447800"/>
              <a:ext cx="2819680" cy="106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defRPr/>
              </a:pPr>
              <a:r>
                <a:rPr lang="en-US" altLang="en-US" sz="2000" dirty="0">
                  <a:solidFill>
                    <a:schemeClr val="bg2">
                      <a:lumMod val="20000"/>
                      <a:lumOff val="80000"/>
                    </a:schemeClr>
                  </a:solidFill>
                </a:rPr>
                <a:t>Aristotle's The Poetics</a:t>
              </a:r>
            </a:p>
          </p:txBody>
        </p:sp>
        <p:pic>
          <p:nvPicPr>
            <p:cNvPr id="2057" name="Picture 14" descr="Image result for Aristotl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60074" y="2575942"/>
              <a:ext cx="2894515" cy="336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a:spLocks noChangeArrowheads="1"/>
          </p:cNvSpPr>
          <p:nvPr/>
        </p:nvSpPr>
        <p:spPr bwMode="auto">
          <a:xfrm>
            <a:off x="4572000" y="1021299"/>
            <a:ext cx="4267199"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dirty="0">
                <a:solidFill>
                  <a:srgbClr val="7030A0"/>
                </a:solidFill>
              </a:rPr>
              <a:t>The </a:t>
            </a:r>
            <a:r>
              <a:rPr lang="en-US" altLang="en-US" sz="2800" dirty="0" smtClean="0">
                <a:solidFill>
                  <a:srgbClr val="7030A0"/>
                </a:solidFill>
              </a:rPr>
              <a:t>Playwrights &amp; Actors</a:t>
            </a:r>
            <a:endParaRPr lang="en-US" altLang="en-US" sz="2800" dirty="0">
              <a:solidFill>
                <a:srgbClr val="7030A0"/>
              </a:solidFill>
            </a:endParaRPr>
          </a:p>
          <a:p>
            <a:pPr>
              <a:spcBef>
                <a:spcPct val="0"/>
              </a:spcBef>
              <a:buFontTx/>
              <a:buNone/>
            </a:pPr>
            <a:endParaRPr lang="en-US" altLang="en-US" sz="1800" dirty="0"/>
          </a:p>
        </p:txBody>
      </p:sp>
      <p:pic>
        <p:nvPicPr>
          <p:cNvPr id="2059" name="Picture 11" descr="Image result for greek playwr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913" y="1524000"/>
            <a:ext cx="298926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5"/>
          <p:cNvSpPr>
            <a:spLocks noGrp="1" noChangeArrowheads="1"/>
          </p:cNvSpPr>
          <p:nvPr>
            <p:ph type="body" sz="half" idx="1"/>
          </p:nvPr>
        </p:nvSpPr>
        <p:spPr>
          <a:xfrm>
            <a:off x="457200" y="1066800"/>
            <a:ext cx="4038600" cy="4525963"/>
          </a:xfrm>
          <a:noFill/>
        </p:spPr>
        <p:txBody>
          <a:bodyPr/>
          <a:lstStyle/>
          <a:p>
            <a:pPr eaLnBrk="1" hangingPunct="1"/>
            <a:r>
              <a:rPr lang="en-US" altLang="en-US" sz="2800" smtClean="0">
                <a:solidFill>
                  <a:srgbClr val="DDDDDD"/>
                </a:solidFill>
              </a:rPr>
              <a:t>The land</a:t>
            </a:r>
          </a:p>
        </p:txBody>
      </p:sp>
      <p:pic>
        <p:nvPicPr>
          <p:cNvPr id="17415" name="Picture 6" descr="Greecefla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457200" y="1524000"/>
            <a:ext cx="268763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8"/>
          <p:cNvSpPr>
            <a:spLocks noChangeArrowheads="1"/>
          </p:cNvSpPr>
          <p:nvPr/>
        </p:nvSpPr>
        <p:spPr bwMode="auto">
          <a:xfrm>
            <a:off x="457200" y="3130550"/>
            <a:ext cx="281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defRPr/>
            </a:pPr>
            <a:r>
              <a:rPr lang="en-US" altLang="en-US" dirty="0">
                <a:solidFill>
                  <a:schemeClr val="bg2">
                    <a:lumMod val="20000"/>
                    <a:lumOff val="80000"/>
                  </a:schemeClr>
                </a:solidFill>
              </a:rPr>
              <a:t>The Stage</a:t>
            </a:r>
          </a:p>
        </p:txBody>
      </p:sp>
      <p:pic>
        <p:nvPicPr>
          <p:cNvPr id="18" name="Picture 9" descr="epidavros"/>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00" y="3660775"/>
            <a:ext cx="35052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9"/>
                                        </p:tgtEl>
                                        <p:attrNameLst>
                                          <p:attrName>style.visibility</p:attrName>
                                        </p:attrNameLst>
                                      </p:cBhvr>
                                      <p:to>
                                        <p:strVal val="visible"/>
                                      </p:to>
                                    </p:set>
                                    <p:anim calcmode="lin" valueType="num">
                                      <p:cBhvr additive="base">
                                        <p:cTn id="7" dur="500" fill="hold"/>
                                        <p:tgtEl>
                                          <p:spTgt spid="2059"/>
                                        </p:tgtEl>
                                        <p:attrNameLst>
                                          <p:attrName>ppt_x</p:attrName>
                                        </p:attrNameLst>
                                      </p:cBhvr>
                                      <p:tavLst>
                                        <p:tav tm="0">
                                          <p:val>
                                            <p:strVal val="#ppt_x"/>
                                          </p:val>
                                        </p:tav>
                                        <p:tav tm="100000">
                                          <p:val>
                                            <p:strVal val="#ppt_x"/>
                                          </p:val>
                                        </p:tav>
                                      </p:tavLst>
                                    </p:anim>
                                    <p:anim calcmode="lin" valueType="num">
                                      <p:cBhvr additive="base">
                                        <p:cTn id="8" dur="500" fill="hold"/>
                                        <p:tgtEl>
                                          <p:spTgt spid="20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The Land</a:t>
            </a:r>
          </a:p>
        </p:txBody>
      </p:sp>
      <p:sp>
        <p:nvSpPr>
          <p:cNvPr id="3075" name="Rectangle 3"/>
          <p:cNvSpPr>
            <a:spLocks noGrp="1" noChangeArrowheads="1"/>
          </p:cNvSpPr>
          <p:nvPr>
            <p:ph type="body" idx="1"/>
          </p:nvPr>
        </p:nvSpPr>
        <p:spPr/>
        <p:txBody>
          <a:bodyPr/>
          <a:lstStyle/>
          <a:p>
            <a:pPr eaLnBrk="1" hangingPunct="1"/>
            <a:r>
              <a:rPr lang="en-US" altLang="en-US" dirty="0" smtClean="0">
                <a:solidFill>
                  <a:schemeClr val="accent6">
                    <a:lumMod val="60000"/>
                    <a:lumOff val="40000"/>
                  </a:schemeClr>
                </a:solidFill>
              </a:rPr>
              <a:t>Ancient Greeks attended theatre was one’s civic duty </a:t>
            </a:r>
          </a:p>
          <a:p>
            <a:pPr eaLnBrk="1" hangingPunct="1"/>
            <a:r>
              <a:rPr lang="en-US" altLang="en-US" dirty="0" smtClean="0">
                <a:solidFill>
                  <a:schemeClr val="accent6">
                    <a:lumMod val="60000"/>
                    <a:lumOff val="40000"/>
                  </a:schemeClr>
                </a:solidFill>
              </a:rPr>
              <a:t>Greece has thousands of inhabited islands and dramatic mountain ranges</a:t>
            </a:r>
          </a:p>
          <a:p>
            <a:pPr eaLnBrk="1" hangingPunct="1"/>
            <a:r>
              <a:rPr lang="en-US" altLang="en-US" dirty="0" smtClean="0"/>
              <a:t>Greece has a rich culture and history</a:t>
            </a:r>
          </a:p>
          <a:p>
            <a:pPr eaLnBrk="1" hangingPunct="1"/>
            <a:r>
              <a:rPr lang="en-US" altLang="en-US" dirty="0" smtClean="0">
                <a:solidFill>
                  <a:schemeClr val="accent6">
                    <a:lumMod val="60000"/>
                    <a:lumOff val="40000"/>
                  </a:schemeClr>
                </a:solidFill>
              </a:rPr>
              <a:t>Democracy was founded in Greece</a:t>
            </a:r>
          </a:p>
          <a:p>
            <a:pPr eaLnBrk="1" hangingPunct="1"/>
            <a:r>
              <a:rPr lang="en-US" altLang="en-US" dirty="0" smtClean="0"/>
              <a:t>Patriarchal (male dominated) society</a:t>
            </a:r>
          </a:p>
          <a:p>
            <a:pPr eaLnBrk="1" hangingPunct="1"/>
            <a:r>
              <a:rPr lang="en-US" altLang="en-US" dirty="0" smtClean="0"/>
              <a:t>Philosophy, as a practice, began in Greece (Socrates, Plato, Aristotle)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The First Actor </a:t>
            </a:r>
            <a:endParaRPr lang="en-US" dirty="0">
              <a:solidFill>
                <a:srgbClr val="7030A0"/>
              </a:solidFill>
            </a:endParaRPr>
          </a:p>
        </p:txBody>
      </p:sp>
      <p:sp>
        <p:nvSpPr>
          <p:cNvPr id="3" name="Text Placeholder 2"/>
          <p:cNvSpPr>
            <a:spLocks noGrp="1"/>
          </p:cNvSpPr>
          <p:nvPr>
            <p:ph type="body" sz="half" idx="1"/>
          </p:nvPr>
        </p:nvSpPr>
        <p:spPr/>
        <p:txBody>
          <a:bodyPr/>
          <a:lstStyle/>
          <a:p>
            <a:r>
              <a:rPr lang="en-US" sz="2800" b="1" dirty="0" smtClean="0">
                <a:solidFill>
                  <a:schemeClr val="accent6">
                    <a:lumMod val="60000"/>
                    <a:lumOff val="40000"/>
                  </a:schemeClr>
                </a:solidFill>
              </a:rPr>
              <a:t>Thespis</a:t>
            </a:r>
            <a:r>
              <a:rPr lang="en-US" sz="2800" dirty="0">
                <a:solidFill>
                  <a:schemeClr val="accent6">
                    <a:lumMod val="60000"/>
                    <a:lumOff val="40000"/>
                  </a:schemeClr>
                </a:solidFill>
              </a:rPr>
              <a:t> was the first actor in Greek drama</a:t>
            </a:r>
            <a:r>
              <a:rPr lang="en-US" sz="2800" dirty="0"/>
              <a:t>. He was often called the inventor of tragedy, and his name was recorded as the first to stage a tragedy </a:t>
            </a:r>
            <a:r>
              <a:rPr lang="en-US" sz="2800" dirty="0" smtClean="0"/>
              <a:t>at </a:t>
            </a:r>
            <a:r>
              <a:rPr lang="en-US" sz="2800" dirty="0"/>
              <a:t>the Great </a:t>
            </a:r>
            <a:r>
              <a:rPr lang="en-US" sz="2800" dirty="0" smtClean="0"/>
              <a:t>Dionysia Festival </a:t>
            </a:r>
            <a:r>
              <a:rPr lang="en-US" sz="2800" dirty="0"/>
              <a:t>(c. 534 </a:t>
            </a:r>
            <a:r>
              <a:rPr lang="en-US" sz="2800" dirty="0" err="1"/>
              <a:t>bc</a:t>
            </a:r>
            <a:r>
              <a:rPr lang="en-US" sz="2800" dirty="0"/>
              <a:t>).</a:t>
            </a:r>
          </a:p>
        </p:txBody>
      </p:sp>
      <p:pic>
        <p:nvPicPr>
          <p:cNvPr id="6" name="Content Placeholder 5"/>
          <p:cNvPicPr>
            <a:picLocks noGrp="1" noChangeAspect="1"/>
          </p:cNvPicPr>
          <p:nvPr>
            <p:ph sz="quarter" idx="3"/>
          </p:nvPr>
        </p:nvPicPr>
        <p:blipFill>
          <a:blip r:embed="rId2"/>
          <a:stretch>
            <a:fillRect/>
          </a:stretch>
        </p:blipFill>
        <p:spPr>
          <a:xfrm>
            <a:off x="4902986" y="3786188"/>
            <a:ext cx="4088614" cy="2887584"/>
          </a:xfrm>
          <a:prstGeom prst="rect">
            <a:avLst/>
          </a:prstGeom>
        </p:spPr>
      </p:pic>
      <p:pic>
        <p:nvPicPr>
          <p:cNvPr id="1026" name="Picture 2" descr="https://ukmikewoods.files.wordpress.com/2014/06/20140601-073802-27482053.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410200" y="1134558"/>
            <a:ext cx="2138981" cy="265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215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smtClean="0"/>
              <a:t>Major Greek </a:t>
            </a:r>
            <a:r>
              <a:rPr lang="en-US" altLang="en-US" dirty="0"/>
              <a:t>P</a:t>
            </a:r>
            <a:r>
              <a:rPr lang="en-US" altLang="en-US" dirty="0" smtClean="0"/>
              <a:t>laywrights</a:t>
            </a:r>
          </a:p>
        </p:txBody>
      </p:sp>
      <p:graphicFrame>
        <p:nvGraphicFramePr>
          <p:cNvPr id="53252" name="Group 4"/>
          <p:cNvGraphicFramePr>
            <a:graphicFrameLocks noGrp="1"/>
          </p:cNvGraphicFramePr>
          <p:nvPr>
            <p:ph idx="1"/>
            <p:extLst>
              <p:ext uri="{D42A27DB-BD31-4B8C-83A1-F6EECF244321}">
                <p14:modId xmlns:p14="http://schemas.microsoft.com/office/powerpoint/2010/main" val="3218953629"/>
              </p:ext>
            </p:extLst>
          </p:nvPr>
        </p:nvGraphicFramePr>
        <p:xfrm>
          <a:off x="457200" y="1295400"/>
          <a:ext cx="8229600" cy="449580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14299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accent6">
                              <a:lumMod val="60000"/>
                              <a:lumOff val="40000"/>
                            </a:schemeClr>
                          </a:solidFill>
                          <a:effectLst/>
                          <a:latin typeface="Arial" panose="020B0604020202020204" pitchFamily="34" charset="0"/>
                        </a:rPr>
                        <a:t>Aeschylus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accent6">
                              <a:lumMod val="60000"/>
                              <a:lumOff val="40000"/>
                            </a:schemeClr>
                          </a:solidFill>
                          <a:effectLst/>
                          <a:latin typeface="Arial" panose="020B0604020202020204" pitchFamily="34" charset="0"/>
                        </a:rPr>
                        <a:t>Tragedy</a:t>
                      </a:r>
                      <a:endParaRPr kumimoji="0" lang="en-US" altLang="en-US" sz="2800" b="0" i="0" u="none" strike="noStrike" cap="none" normalizeH="0" baseline="0" dirty="0">
                        <a:ln>
                          <a:noFill/>
                        </a:ln>
                        <a:solidFill>
                          <a:schemeClr val="accent6">
                            <a:lumMod val="60000"/>
                            <a:lumOff val="40000"/>
                          </a:schemeClr>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1" u="none" strike="noStrike" cap="none" normalizeH="0" baseline="0">
                          <a:ln>
                            <a:noFill/>
                          </a:ln>
                          <a:solidFill>
                            <a:schemeClr val="accent6">
                              <a:lumMod val="60000"/>
                              <a:lumOff val="40000"/>
                            </a:schemeClr>
                          </a:solidFill>
                          <a:effectLst/>
                          <a:latin typeface="Arial" panose="020B0604020202020204" pitchFamily="34" charset="0"/>
                        </a:rPr>
                        <a:t>Seven Against Thebes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95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accent6">
                              <a:lumMod val="60000"/>
                              <a:lumOff val="40000"/>
                            </a:schemeClr>
                          </a:solidFill>
                          <a:effectLst/>
                          <a:latin typeface="Arial" panose="020B0604020202020204" pitchFamily="34" charset="0"/>
                        </a:rPr>
                        <a:t>Sophocles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accent6">
                              <a:lumMod val="60000"/>
                              <a:lumOff val="40000"/>
                            </a:schemeClr>
                          </a:solidFill>
                          <a:effectLst/>
                          <a:latin typeface="Arial" panose="020B0604020202020204" pitchFamily="34" charset="0"/>
                        </a:rPr>
                        <a:t>Tragedy</a:t>
                      </a:r>
                      <a:endParaRPr kumimoji="0" lang="en-US" altLang="en-US" sz="2800" b="0" i="0" u="none" strike="noStrike" cap="none" normalizeH="0" baseline="0" dirty="0">
                        <a:ln>
                          <a:noFill/>
                        </a:ln>
                        <a:solidFill>
                          <a:schemeClr val="accent6">
                            <a:lumMod val="60000"/>
                            <a:lumOff val="40000"/>
                          </a:schemeClr>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accent6">
                            <a:lumMod val="60000"/>
                            <a:lumOff val="40000"/>
                          </a:schemeClr>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1" u="none" strike="noStrike" cap="none" normalizeH="0" baseline="0">
                          <a:ln>
                            <a:noFill/>
                          </a:ln>
                          <a:solidFill>
                            <a:schemeClr val="accent6">
                              <a:lumMod val="60000"/>
                              <a:lumOff val="40000"/>
                            </a:schemeClr>
                          </a:solidFill>
                          <a:effectLst/>
                          <a:latin typeface="Arial" panose="020B0604020202020204" pitchFamily="34" charset="0"/>
                        </a:rPr>
                        <a:t>Antigone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1" u="none" strike="noStrike" cap="none" normalizeH="0" baseline="0">
                          <a:ln>
                            <a:noFill/>
                          </a:ln>
                          <a:solidFill>
                            <a:schemeClr val="accent6">
                              <a:lumMod val="60000"/>
                              <a:lumOff val="40000"/>
                            </a:schemeClr>
                          </a:solidFill>
                          <a:effectLst/>
                          <a:latin typeface="Arial" panose="020B0604020202020204" pitchFamily="34" charset="0"/>
                        </a:rPr>
                        <a:t>Oedipus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accent6">
                            <a:lumMod val="60000"/>
                            <a:lumOff val="40000"/>
                          </a:schemeClr>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991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accent6">
                              <a:lumMod val="60000"/>
                              <a:lumOff val="40000"/>
                            </a:schemeClr>
                          </a:solidFill>
                          <a:effectLst/>
                          <a:latin typeface="Arial" panose="020B0604020202020204" pitchFamily="34" charset="0"/>
                        </a:rPr>
                        <a:t>Euripides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accent6">
                              <a:lumMod val="60000"/>
                              <a:lumOff val="40000"/>
                            </a:schemeClr>
                          </a:solidFill>
                          <a:effectLst/>
                          <a:latin typeface="Arial" panose="020B0604020202020204" pitchFamily="34" charset="0"/>
                        </a:rPr>
                        <a:t>Tragedy </a:t>
                      </a:r>
                      <a:endParaRPr kumimoji="0" lang="en-US" altLang="en-US" sz="2800" b="0" i="0" u="none" strike="noStrike" cap="none" normalizeH="0" baseline="0" dirty="0">
                        <a:ln>
                          <a:noFill/>
                        </a:ln>
                        <a:solidFill>
                          <a:schemeClr val="accent6">
                            <a:lumMod val="60000"/>
                            <a:lumOff val="40000"/>
                          </a:schemeClr>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accent6">
                              <a:lumMod val="60000"/>
                              <a:lumOff val="40000"/>
                            </a:schemeClr>
                          </a:solidFill>
                          <a:effectLst/>
                          <a:latin typeface="Arial" panose="020B0604020202020204" pitchFamily="34" charset="0"/>
                        </a:rPr>
                        <a:t>Medea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060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accent6">
                              <a:lumMod val="60000"/>
                              <a:lumOff val="40000"/>
                            </a:schemeClr>
                          </a:solidFill>
                          <a:effectLst/>
                          <a:latin typeface="Arial" panose="020B0604020202020204" pitchFamily="34" charset="0"/>
                        </a:rPr>
                        <a:t>Aristophanes</a:t>
                      </a:r>
                      <a:endParaRPr kumimoji="0" lang="en-US" altLang="en-US" sz="2800" b="0" i="0" u="none" strike="noStrike" cap="none" normalizeH="0" baseline="0" dirty="0">
                        <a:ln>
                          <a:noFill/>
                        </a:ln>
                        <a:solidFill>
                          <a:schemeClr val="accent6">
                            <a:lumMod val="60000"/>
                            <a:lumOff val="40000"/>
                          </a:schemeClr>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smtClean="0">
                          <a:ln>
                            <a:noFill/>
                          </a:ln>
                          <a:solidFill>
                            <a:schemeClr val="accent6">
                              <a:lumMod val="60000"/>
                              <a:lumOff val="40000"/>
                            </a:schemeClr>
                          </a:solidFill>
                          <a:effectLst/>
                          <a:latin typeface="Arial" panose="020B0604020202020204" pitchFamily="34" charset="0"/>
                        </a:rPr>
                        <a:t>Comedy</a:t>
                      </a:r>
                      <a:endParaRPr kumimoji="0" lang="en-US" altLang="en-US" sz="2800" b="0" i="0" u="none" strike="noStrike" cap="none" normalizeH="0" baseline="0" dirty="0">
                        <a:ln>
                          <a:noFill/>
                        </a:ln>
                        <a:solidFill>
                          <a:schemeClr val="accent6">
                            <a:lumMod val="60000"/>
                            <a:lumOff val="40000"/>
                          </a:schemeClr>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r>
                        <a:rPr lang="en-US" i="1" dirty="0" err="1" smtClean="0">
                          <a:solidFill>
                            <a:schemeClr val="accent6">
                              <a:lumMod val="60000"/>
                              <a:lumOff val="40000"/>
                            </a:schemeClr>
                          </a:solidFill>
                        </a:rPr>
                        <a:t>Lysistrata</a:t>
                      </a:r>
                      <a:endParaRPr lang="en-US" dirty="0" smtClean="0">
                        <a:solidFill>
                          <a:schemeClr val="accent6">
                            <a:lumMod val="60000"/>
                            <a:lumOff val="40000"/>
                          </a:schemeClr>
                        </a:solidFill>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z="5400" dirty="0" smtClean="0">
                <a:solidFill>
                  <a:srgbClr val="7030A0"/>
                </a:solidFill>
              </a:rPr>
              <a:t>Aeschylus</a:t>
            </a:r>
          </a:p>
        </p:txBody>
      </p:sp>
      <p:sp>
        <p:nvSpPr>
          <p:cNvPr id="19459" name="TextBox 3"/>
          <p:cNvSpPr txBox="1">
            <a:spLocks noChangeArrowheads="1"/>
          </p:cNvSpPr>
          <p:nvPr/>
        </p:nvSpPr>
        <p:spPr bwMode="auto">
          <a:xfrm>
            <a:off x="114300" y="1392238"/>
            <a:ext cx="89154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3600" dirty="0">
                <a:solidFill>
                  <a:srgbClr val="7030A0"/>
                </a:solidFill>
              </a:rPr>
              <a:t>Known as the Father of Tragedies </a:t>
            </a:r>
          </a:p>
          <a:p>
            <a:pPr eaLnBrk="1" hangingPunct="1">
              <a:spcBef>
                <a:spcPct val="0"/>
              </a:spcBef>
            </a:pPr>
            <a:endParaRPr lang="en-US" altLang="en-US" sz="3600" dirty="0"/>
          </a:p>
          <a:p>
            <a:pPr eaLnBrk="1" hangingPunct="1">
              <a:spcBef>
                <a:spcPct val="0"/>
              </a:spcBef>
            </a:pPr>
            <a:r>
              <a:rPr lang="en-US" altLang="en-US" sz="3600" dirty="0"/>
              <a:t>According to Aristotle, he expanded the number of characters in theater allowing conflict among them; characters previously had interacted only with the chorus.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dirty="0" smtClean="0">
                <a:solidFill>
                  <a:schemeClr val="accent6">
                    <a:lumMod val="60000"/>
                    <a:lumOff val="40000"/>
                  </a:schemeClr>
                </a:solidFill>
              </a:rPr>
              <a:t>Sophocles</a:t>
            </a:r>
          </a:p>
        </p:txBody>
      </p:sp>
      <p:sp>
        <p:nvSpPr>
          <p:cNvPr id="20483" name="Rectangle 3"/>
          <p:cNvSpPr>
            <a:spLocks noGrp="1" noChangeArrowheads="1"/>
          </p:cNvSpPr>
          <p:nvPr>
            <p:ph type="body" idx="1"/>
          </p:nvPr>
        </p:nvSpPr>
        <p:spPr>
          <a:xfrm>
            <a:off x="457200" y="1600200"/>
            <a:ext cx="8229600" cy="4648200"/>
          </a:xfrm>
        </p:spPr>
        <p:txBody>
          <a:bodyPr/>
          <a:lstStyle/>
          <a:p>
            <a:pPr eaLnBrk="1" hangingPunct="1"/>
            <a:r>
              <a:rPr lang="en-US" altLang="en-US" b="1" dirty="0" smtClean="0"/>
              <a:t>Theban plays</a:t>
            </a:r>
          </a:p>
          <a:p>
            <a:pPr eaLnBrk="1" hangingPunct="1"/>
            <a:r>
              <a:rPr lang="en-US" altLang="en-US" dirty="0" smtClean="0"/>
              <a:t>The Theban plays consist of three plays: </a:t>
            </a:r>
            <a:r>
              <a:rPr lang="en-US" altLang="en-US" i="1" dirty="0" smtClean="0">
                <a:solidFill>
                  <a:schemeClr val="accent6">
                    <a:lumMod val="60000"/>
                    <a:lumOff val="40000"/>
                  </a:schemeClr>
                </a:solidFill>
              </a:rPr>
              <a:t>Oedipus the King</a:t>
            </a:r>
            <a:r>
              <a:rPr lang="en-US" altLang="en-US" dirty="0" smtClean="0"/>
              <a:t>, </a:t>
            </a:r>
            <a:r>
              <a:rPr lang="en-US" altLang="en-US" i="1" dirty="0" smtClean="0"/>
              <a:t>Oedipus at </a:t>
            </a:r>
            <a:r>
              <a:rPr lang="en-US" altLang="en-US" i="1" dirty="0" err="1" smtClean="0"/>
              <a:t>Colonus</a:t>
            </a:r>
            <a:r>
              <a:rPr lang="en-US" altLang="en-US" dirty="0" smtClean="0"/>
              <a:t> and </a:t>
            </a:r>
            <a:r>
              <a:rPr lang="en-US" altLang="en-US" i="1" dirty="0" smtClean="0"/>
              <a:t>Antigone</a:t>
            </a:r>
            <a:r>
              <a:rPr lang="en-US" altLang="en-US" dirty="0" smtClean="0"/>
              <a:t>. All three plays concern the fate of Thebes during and after the reign of King Oedipus. However, wrote the three plays for separate festival competitions, many years apart.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altLang="en-US" smtClean="0"/>
              <a:t>Euripides’ </a:t>
            </a:r>
            <a:r>
              <a:rPr lang="en-US" altLang="en-US" i="1" smtClean="0"/>
              <a:t>Medea</a:t>
            </a:r>
          </a:p>
        </p:txBody>
      </p:sp>
      <p:sp>
        <p:nvSpPr>
          <p:cNvPr id="61445" name="Rectangle 5"/>
          <p:cNvSpPr>
            <a:spLocks noGrp="1" noChangeArrowheads="1"/>
          </p:cNvSpPr>
          <p:nvPr>
            <p:ph type="body" idx="1"/>
          </p:nvPr>
        </p:nvSpPr>
        <p:spPr>
          <a:xfrm>
            <a:off x="457200" y="1295400"/>
            <a:ext cx="8229600" cy="5105400"/>
          </a:xfrm>
        </p:spPr>
        <p:txBody>
          <a:bodyPr/>
          <a:lstStyle/>
          <a:p>
            <a:pPr>
              <a:defRPr/>
            </a:pPr>
            <a:r>
              <a:rPr lang="en-US" b="1" dirty="0"/>
              <a:t>Contributions of Euripides:</a:t>
            </a:r>
            <a:r>
              <a:rPr lang="en-US" sz="2800" dirty="0"/>
              <a:t> Where Aeschylus and Sophocles emphasized plot, by adding an actor each, Euripides added intrigue. Intrigue is complicated in Greek tragedy by the constant presence of the all-knowing chorus.</a:t>
            </a:r>
          </a:p>
          <a:p>
            <a:pPr>
              <a:defRPr/>
            </a:pPr>
            <a:r>
              <a:rPr lang="en-US" sz="2800" dirty="0"/>
              <a:t>Euripides also created the love-drama. New Comedy took over the more effective parts of Euripides' technique. In a modern performance of Euripides' tragedy, </a:t>
            </a:r>
            <a:r>
              <a:rPr lang="en-US" sz="2800" i="1" dirty="0"/>
              <a:t>Helen</a:t>
            </a:r>
            <a:r>
              <a:rPr lang="en-US" sz="2800" dirty="0"/>
              <a:t>, the director explained it was essential for the audience to see immediately that it's a comedy.</a:t>
            </a:r>
          </a:p>
          <a:p>
            <a:pPr marL="0" indent="0" eaLnBrk="1" hangingPunct="1">
              <a:lnSpc>
                <a:spcPct val="90000"/>
              </a:lnSpc>
              <a:buFontTx/>
              <a:buNone/>
              <a:defRPr/>
            </a:pPr>
            <a:r>
              <a:rPr lang="en-US" altLang="en-US" dirty="0"/>
              <a:t> </a:t>
            </a:r>
          </a:p>
        </p:txBody>
      </p:sp>
      <p:sp>
        <p:nvSpPr>
          <p:cNvPr id="21508" name="Rectangle 10"/>
          <p:cNvSpPr>
            <a:spLocks noChangeArrowheads="1"/>
          </p:cNvSpPr>
          <p:nvPr/>
        </p:nvSpPr>
        <p:spPr bwMode="auto">
          <a:xfrm>
            <a:off x="0" y="66675"/>
            <a:ext cx="257175" cy="3238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53920" tIns="31740" rIns="0" bIns="1587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Aristophanes</a:t>
            </a:r>
            <a:endParaRPr lang="en-US" dirty="0"/>
          </a:p>
        </p:txBody>
      </p:sp>
      <p:sp>
        <p:nvSpPr>
          <p:cNvPr id="3" name="Content Placeholder 2"/>
          <p:cNvSpPr>
            <a:spLocks noGrp="1"/>
          </p:cNvSpPr>
          <p:nvPr>
            <p:ph idx="1"/>
          </p:nvPr>
        </p:nvSpPr>
        <p:spPr>
          <a:xfrm>
            <a:off x="0" y="1143000"/>
            <a:ext cx="9144000" cy="4983163"/>
          </a:xfrm>
        </p:spPr>
        <p:txBody>
          <a:bodyPr/>
          <a:lstStyle/>
          <a:p>
            <a:r>
              <a:rPr lang="en-US" dirty="0" smtClean="0">
                <a:solidFill>
                  <a:schemeClr val="accent6">
                    <a:lumMod val="60000"/>
                    <a:lumOff val="40000"/>
                  </a:schemeClr>
                </a:solidFill>
              </a:rPr>
              <a:t>Wrote </a:t>
            </a:r>
            <a:r>
              <a:rPr lang="en-US" dirty="0">
                <a:solidFill>
                  <a:schemeClr val="accent6">
                    <a:lumMod val="60000"/>
                    <a:lumOff val="40000"/>
                  </a:schemeClr>
                </a:solidFill>
              </a:rPr>
              <a:t>the comedy </a:t>
            </a:r>
            <a:r>
              <a:rPr lang="en-US" i="1" dirty="0" err="1">
                <a:solidFill>
                  <a:schemeClr val="accent6">
                    <a:lumMod val="60000"/>
                    <a:lumOff val="40000"/>
                  </a:schemeClr>
                </a:solidFill>
              </a:rPr>
              <a:t>Lysistrata</a:t>
            </a:r>
            <a:endParaRPr lang="en-US" dirty="0" smtClean="0">
              <a:solidFill>
                <a:schemeClr val="accent6">
                  <a:lumMod val="60000"/>
                  <a:lumOff val="40000"/>
                </a:schemeClr>
              </a:solidFill>
            </a:endParaRPr>
          </a:p>
          <a:p>
            <a:r>
              <a:rPr lang="en-US" dirty="0" smtClean="0"/>
              <a:t>Also </a:t>
            </a:r>
            <a:r>
              <a:rPr lang="en-US" dirty="0"/>
              <a:t>known as "</a:t>
            </a:r>
            <a:r>
              <a:rPr lang="en-US" dirty="0">
                <a:solidFill>
                  <a:schemeClr val="accent6">
                    <a:lumMod val="60000"/>
                    <a:lumOff val="40000"/>
                  </a:schemeClr>
                </a:solidFill>
              </a:rPr>
              <a:t>The Father of Comedy</a:t>
            </a:r>
            <a:r>
              <a:rPr lang="en-US" dirty="0" smtClean="0"/>
              <a:t>"</a:t>
            </a:r>
            <a:r>
              <a:rPr lang="en-US" dirty="0"/>
              <a:t> and "the Prince of Ancient Comedy</a:t>
            </a:r>
            <a:r>
              <a:rPr lang="en-US" dirty="0" smtClean="0"/>
              <a:t>"</a:t>
            </a:r>
            <a:endParaRPr lang="en-US" baseline="30000" dirty="0" smtClean="0"/>
          </a:p>
          <a:p>
            <a:r>
              <a:rPr lang="en-US" dirty="0"/>
              <a:t> </a:t>
            </a:r>
            <a:r>
              <a:rPr lang="en-US" dirty="0" smtClean="0"/>
              <a:t>His </a:t>
            </a:r>
            <a:r>
              <a:rPr lang="en-US" dirty="0"/>
              <a:t>powers of ridicule were feared and acknowledged by influential contemporaries; </a:t>
            </a:r>
            <a:r>
              <a:rPr lang="en-US" dirty="0" smtClean="0"/>
              <a:t>Plato</a:t>
            </a:r>
            <a:r>
              <a:rPr lang="en-US" dirty="0"/>
              <a:t> singled out Aristophanes' play </a:t>
            </a:r>
            <a:r>
              <a:rPr lang="en-US" i="1" dirty="0"/>
              <a:t>The Clouds</a:t>
            </a:r>
            <a:r>
              <a:rPr lang="en-US" dirty="0"/>
              <a:t> as slander that contributed to the trial and subsequent condemning to death of Socrates, although other satirical </a:t>
            </a:r>
            <a:r>
              <a:rPr lang="en-US" dirty="0" smtClean="0"/>
              <a:t>playwrights</a:t>
            </a:r>
            <a:r>
              <a:rPr lang="en-US" dirty="0"/>
              <a:t> had also caricatured the philosopher.</a:t>
            </a:r>
          </a:p>
        </p:txBody>
      </p:sp>
    </p:spTree>
    <p:extLst>
      <p:ext uri="{BB962C8B-B14F-4D97-AF65-F5344CB8AC3E}">
        <p14:creationId xmlns:p14="http://schemas.microsoft.com/office/powerpoint/2010/main" val="1781916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457200" y="3130550"/>
            <a:ext cx="281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a:p>
        </p:txBody>
      </p:sp>
      <p:grpSp>
        <p:nvGrpSpPr>
          <p:cNvPr id="22531" name="Group 1"/>
          <p:cNvGrpSpPr>
            <a:grpSpLocks/>
          </p:cNvGrpSpPr>
          <p:nvPr/>
        </p:nvGrpSpPr>
        <p:grpSpPr bwMode="auto">
          <a:xfrm>
            <a:off x="5105400" y="3811588"/>
            <a:ext cx="2362200" cy="2590800"/>
            <a:chOff x="5105400" y="1447800"/>
            <a:chExt cx="3049189" cy="4495799"/>
          </a:xfrm>
        </p:grpSpPr>
        <p:sp>
          <p:nvSpPr>
            <p:cNvPr id="22538" name="Rectangle 4"/>
            <p:cNvSpPr>
              <a:spLocks noChangeArrowheads="1"/>
            </p:cNvSpPr>
            <p:nvPr/>
          </p:nvSpPr>
          <p:spPr bwMode="auto">
            <a:xfrm>
              <a:off x="5105400" y="1447800"/>
              <a:ext cx="281940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000"/>
                <a:t>Aristotle's The Poetics</a:t>
              </a:r>
            </a:p>
          </p:txBody>
        </p:sp>
        <p:pic>
          <p:nvPicPr>
            <p:cNvPr id="22539" name="Picture 14" descr="Image result for Aristo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0074" y="2575942"/>
              <a:ext cx="2894515" cy="336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5224463" y="1117600"/>
            <a:ext cx="2468562" cy="738188"/>
          </a:xfrm>
          <a:prstGeom prst="rect">
            <a:avLst/>
          </a:prstGeom>
          <a:noFill/>
        </p:spPr>
        <p:txBody>
          <a:bodyPr>
            <a:spAutoFit/>
          </a:bodyPr>
          <a:lstStyle/>
          <a:p>
            <a:pPr>
              <a:defRPr/>
            </a:pPr>
            <a:r>
              <a:rPr lang="en-US" sz="2400" dirty="0">
                <a:solidFill>
                  <a:schemeClr val="bg2">
                    <a:lumMod val="20000"/>
                    <a:lumOff val="80000"/>
                  </a:schemeClr>
                </a:solidFill>
              </a:rPr>
              <a:t>The Playwrights</a:t>
            </a:r>
          </a:p>
          <a:p>
            <a:pPr>
              <a:defRPr/>
            </a:pPr>
            <a:endParaRPr lang="en-US" dirty="0"/>
          </a:p>
        </p:txBody>
      </p:sp>
      <p:pic>
        <p:nvPicPr>
          <p:cNvPr id="2059" name="Picture 11" descr="Image result for greek playwrights"/>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14985" y="1524000"/>
            <a:ext cx="2989263" cy="1844987"/>
          </a:xfrm>
          <a:prstGeom prst="rect">
            <a:avLst/>
          </a:prstGeom>
          <a:noFill/>
          <a:extLst>
            <a:ext uri="{909E8E84-426E-40DD-AFC4-6F175D3DCCD1}">
              <a14:hiddenFill xmlns:a14="http://schemas.microsoft.com/office/drawing/2010/main">
                <a:solidFill>
                  <a:srgbClr val="FFFFFF"/>
                </a:solidFill>
              </a14:hiddenFill>
            </a:ext>
          </a:extLst>
        </p:spPr>
      </p:pic>
      <p:sp>
        <p:nvSpPr>
          <p:cNvPr id="22534" name="Rectangle 5"/>
          <p:cNvSpPr>
            <a:spLocks noGrp="1" noChangeArrowheads="1"/>
          </p:cNvSpPr>
          <p:nvPr>
            <p:ph type="body" sz="half" idx="1"/>
          </p:nvPr>
        </p:nvSpPr>
        <p:spPr>
          <a:xfrm>
            <a:off x="457200" y="1066800"/>
            <a:ext cx="4038600" cy="4525963"/>
          </a:xfrm>
          <a:noFill/>
        </p:spPr>
        <p:txBody>
          <a:bodyPr/>
          <a:lstStyle/>
          <a:p>
            <a:pPr eaLnBrk="1" hangingPunct="1"/>
            <a:r>
              <a:rPr lang="en-US" altLang="en-US" sz="2800" smtClean="0">
                <a:solidFill>
                  <a:srgbClr val="DDDDDD"/>
                </a:solidFill>
              </a:rPr>
              <a:t>The land</a:t>
            </a:r>
          </a:p>
        </p:txBody>
      </p:sp>
      <p:pic>
        <p:nvPicPr>
          <p:cNvPr id="22535" name="Picture 6" descr="Greecefla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457200" y="1524000"/>
            <a:ext cx="268763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8"/>
          <p:cNvSpPr>
            <a:spLocks noChangeArrowheads="1"/>
          </p:cNvSpPr>
          <p:nvPr/>
        </p:nvSpPr>
        <p:spPr bwMode="auto">
          <a:xfrm>
            <a:off x="457200" y="3130550"/>
            <a:ext cx="281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defRPr/>
            </a:pPr>
            <a:r>
              <a:rPr lang="en-US" altLang="en-US" dirty="0">
                <a:solidFill>
                  <a:schemeClr val="bg2">
                    <a:lumMod val="20000"/>
                    <a:lumOff val="80000"/>
                  </a:schemeClr>
                </a:solidFill>
              </a:rPr>
              <a:t>The Stage</a:t>
            </a:r>
          </a:p>
        </p:txBody>
      </p:sp>
      <p:pic>
        <p:nvPicPr>
          <p:cNvPr id="18" name="Picture 9" descr="epidavros"/>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1000" y="3660775"/>
            <a:ext cx="35052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aulgorman.org/writing/img/freytag_pyram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53047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837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play as a whole. All the attention is focused on a single theme___the investigation made by&#10;Oedipus into the murder of..."/>
          <p:cNvPicPr>
            <a:picLocks noChangeAspect="1" noChangeArrowheads="1"/>
          </p:cNvPicPr>
          <p:nvPr/>
        </p:nvPicPr>
        <p:blipFill rotWithShape="1">
          <a:blip r:embed="rId2">
            <a:extLst>
              <a:ext uri="{28A0092B-C50C-407E-A947-70E740481C1C}">
                <a14:useLocalDpi xmlns:a14="http://schemas.microsoft.com/office/drawing/2010/main" val="0"/>
              </a:ext>
            </a:extLst>
          </a:blip>
          <a:srcRect l="8777" t="15497" r="10972" b="39951"/>
          <a:stretch/>
        </p:blipFill>
        <p:spPr bwMode="auto">
          <a:xfrm>
            <a:off x="457200" y="0"/>
            <a:ext cx="8305800" cy="59697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0272531">
            <a:off x="621433" y="639104"/>
            <a:ext cx="4455066"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complication</a:t>
            </a:r>
          </a:p>
        </p:txBody>
      </p:sp>
      <p:sp>
        <p:nvSpPr>
          <p:cNvPr id="3" name="Rectangle 2"/>
          <p:cNvSpPr/>
          <p:nvPr/>
        </p:nvSpPr>
        <p:spPr>
          <a:xfrm>
            <a:off x="2696957" y="5791200"/>
            <a:ext cx="3877986"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unravelling</a:t>
            </a:r>
          </a:p>
        </p:txBody>
      </p:sp>
      <p:cxnSp>
        <p:nvCxnSpPr>
          <p:cNvPr id="7" name="Curved Connector 6"/>
          <p:cNvCxnSpPr/>
          <p:nvPr/>
        </p:nvCxnSpPr>
        <p:spPr>
          <a:xfrm rot="5400000" flipH="1" flipV="1">
            <a:off x="5811828" y="3454093"/>
            <a:ext cx="3585865" cy="2011680"/>
          </a:xfrm>
          <a:prstGeom prst="curvedConnector3">
            <a:avLst>
              <a:gd name="adj1" fmla="val -1922"/>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a:off x="2133600" y="1905000"/>
            <a:ext cx="1066800" cy="38100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16979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Important terms from Aristotle's The Poetics</a:t>
            </a:r>
          </a:p>
        </p:txBody>
      </p:sp>
      <p:sp>
        <p:nvSpPr>
          <p:cNvPr id="23555" name="Rectangle 1"/>
          <p:cNvSpPr>
            <a:spLocks noGrp="1" noChangeArrowheads="1"/>
          </p:cNvSpPr>
          <p:nvPr>
            <p:ph idx="1"/>
          </p:nvPr>
        </p:nvSpPr>
        <p:spPr>
          <a:xfrm>
            <a:off x="0" y="1450229"/>
            <a:ext cx="9144000" cy="7312771"/>
          </a:xfrm>
          <a:solidFill>
            <a:srgbClr val="FFFFFF"/>
          </a:solidFill>
        </p:spPr>
        <p:txBody>
          <a:bodyPr wrap="square" lIns="0" tIns="0" rIns="0" bIns="0" anchor="ctr">
            <a:spAutoFit/>
          </a:bodyPr>
          <a:lstStyle/>
          <a:p>
            <a:pPr>
              <a:defRPr/>
            </a:pPr>
            <a:r>
              <a:rPr lang="en-US" dirty="0" smtClean="0">
                <a:solidFill>
                  <a:srgbClr val="7030A0"/>
                </a:solidFill>
              </a:rPr>
              <a:t>Tragedy </a:t>
            </a:r>
            <a:r>
              <a:rPr lang="en-US" dirty="0">
                <a:solidFill>
                  <a:srgbClr val="7030A0"/>
                </a:solidFill>
              </a:rPr>
              <a:t>- serious drama featuring a noble dignified character</a:t>
            </a:r>
            <a:r>
              <a:rPr lang="en-US" dirty="0"/>
              <a:t>-often a member of royalty-who strives to achieve something and is ultimately defeated</a:t>
            </a:r>
          </a:p>
          <a:p>
            <a:pPr>
              <a:defRPr/>
            </a:pPr>
            <a:r>
              <a:rPr lang="en-US" dirty="0">
                <a:solidFill>
                  <a:srgbClr val="7030A0"/>
                </a:solidFill>
              </a:rPr>
              <a:t>T</a:t>
            </a:r>
            <a:r>
              <a:rPr lang="en-US" dirty="0" smtClean="0">
                <a:solidFill>
                  <a:srgbClr val="7030A0"/>
                </a:solidFill>
              </a:rPr>
              <a:t>ragic </a:t>
            </a:r>
            <a:r>
              <a:rPr lang="en-US" dirty="0">
                <a:solidFill>
                  <a:srgbClr val="7030A0"/>
                </a:solidFill>
              </a:rPr>
              <a:t>flaw - character flaw or weakness </a:t>
            </a:r>
            <a:r>
              <a:rPr lang="en-US" dirty="0"/>
              <a:t>that results in the character's downfall (usually pride/hubris</a:t>
            </a:r>
            <a:r>
              <a:rPr lang="en-US" dirty="0" smtClean="0"/>
              <a:t>)</a:t>
            </a:r>
          </a:p>
          <a:p>
            <a:pPr>
              <a:defRPr/>
            </a:pPr>
            <a:r>
              <a:rPr lang="en-US" dirty="0">
                <a:solidFill>
                  <a:srgbClr val="7030A0"/>
                </a:solidFill>
              </a:rPr>
              <a:t>Tragic hero - A character, usually of high birth, neither totally good nor totally evil, whose downfall is brought about by some weakness</a:t>
            </a:r>
            <a:r>
              <a:rPr lang="en-US" dirty="0"/>
              <a:t> or error in judgement</a:t>
            </a:r>
          </a:p>
          <a:p>
            <a:pPr>
              <a:defRPr/>
            </a:pPr>
            <a:endParaRPr lang="en-US" sz="2800" dirty="0"/>
          </a:p>
          <a:p>
            <a:pPr>
              <a:defRPr/>
            </a:pPr>
            <a:endParaRPr lang="en-US" dirty="0"/>
          </a:p>
          <a:p>
            <a:pP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642"/>
            <a:ext cx="8229600" cy="691442"/>
          </a:xfrm>
        </p:spPr>
        <p:txBody>
          <a:bodyPr/>
          <a:lstStyle/>
          <a:p>
            <a:pPr eaLnBrk="1" hangingPunct="1"/>
            <a:r>
              <a:rPr lang="en-US" altLang="en-US" dirty="0" smtClean="0"/>
              <a:t>The Land</a:t>
            </a:r>
          </a:p>
        </p:txBody>
      </p:sp>
      <p:sp>
        <p:nvSpPr>
          <p:cNvPr id="4099" name="Rectangle 3"/>
          <p:cNvSpPr>
            <a:spLocks noGrp="1" noChangeArrowheads="1"/>
          </p:cNvSpPr>
          <p:nvPr>
            <p:ph type="body" sz="half" idx="1"/>
          </p:nvPr>
        </p:nvSpPr>
        <p:spPr>
          <a:xfrm>
            <a:off x="457200" y="580319"/>
            <a:ext cx="8229600" cy="1019882"/>
          </a:xfrm>
        </p:spPr>
        <p:txBody>
          <a:bodyPr/>
          <a:lstStyle/>
          <a:p>
            <a:pPr algn="ctr" eaLnBrk="1" hangingPunct="1">
              <a:buFontTx/>
              <a:buNone/>
            </a:pPr>
            <a:r>
              <a:rPr lang="en-US" altLang="en-US" sz="2800" dirty="0" smtClean="0"/>
              <a:t>Located in Europe by the Aegean Sea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lstStyle/>
          <a:p>
            <a:pPr>
              <a:defRPr/>
            </a:pPr>
            <a:endParaRPr lang="en-US" dirty="0"/>
          </a:p>
          <a:p>
            <a:pPr marL="0" indent="0">
              <a:buFontTx/>
              <a:buNone/>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229600" cy="6202362"/>
          </a:xfrm>
        </p:spPr>
        <p:txBody>
          <a:bodyPr/>
          <a:lstStyle/>
          <a:p>
            <a:pPr>
              <a:defRPr/>
            </a:pPr>
            <a:r>
              <a:rPr lang="en-US" dirty="0">
                <a:solidFill>
                  <a:srgbClr val="7030A0"/>
                </a:solidFill>
              </a:rPr>
              <a:t>Hamartia - A tragic flaw, weakness of character or error in </a:t>
            </a:r>
            <a:r>
              <a:rPr lang="en-US" dirty="0" err="1">
                <a:solidFill>
                  <a:srgbClr val="7030A0"/>
                </a:solidFill>
              </a:rPr>
              <a:t>judgement</a:t>
            </a:r>
            <a:r>
              <a:rPr lang="en-US" dirty="0">
                <a:solidFill>
                  <a:srgbClr val="7030A0"/>
                </a:solidFill>
              </a:rPr>
              <a:t> that causes downfall in hero</a:t>
            </a:r>
          </a:p>
          <a:p>
            <a:pPr marL="0" indent="0">
              <a:buFontTx/>
              <a:buNone/>
              <a:defRPr/>
            </a:pPr>
            <a:endParaRPr lang="en-US" dirty="0">
              <a:solidFill>
                <a:srgbClr val="7030A0"/>
              </a:solidFill>
            </a:endParaRPr>
          </a:p>
          <a:p>
            <a:pPr>
              <a:defRPr/>
            </a:pPr>
            <a:r>
              <a:rPr lang="en-US" dirty="0">
                <a:solidFill>
                  <a:srgbClr val="7030A0"/>
                </a:solidFill>
              </a:rPr>
              <a:t>Hubris - Arrogance or overreaching pride which causes hero's transgression against gods; usually tragic flaw</a:t>
            </a:r>
          </a:p>
          <a:p>
            <a:pPr>
              <a:defRPr/>
            </a:pPr>
            <a:endParaRPr lang="en-US" dirty="0">
              <a:solidFill>
                <a:srgbClr val="7030A0"/>
              </a:solidFill>
            </a:endParaRPr>
          </a:p>
          <a:p>
            <a:pPr>
              <a:defRPr/>
            </a:pPr>
            <a:r>
              <a:rPr lang="en-US" dirty="0" err="1">
                <a:solidFill>
                  <a:srgbClr val="7030A0"/>
                </a:solidFill>
              </a:rPr>
              <a:t>Peripetia</a:t>
            </a:r>
            <a:r>
              <a:rPr lang="en-US" dirty="0">
                <a:solidFill>
                  <a:srgbClr val="7030A0"/>
                </a:solidFill>
              </a:rPr>
              <a:t> - A reversal of fortune</a:t>
            </a:r>
          </a:p>
          <a:p>
            <a:pP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6202362"/>
          </a:xfrm>
        </p:spPr>
        <p:txBody>
          <a:bodyPr/>
          <a:lstStyle/>
          <a:p>
            <a:pPr marL="0" indent="0">
              <a:buFontTx/>
              <a:buNone/>
              <a:defRPr/>
            </a:pPr>
            <a:endParaRPr lang="en-US" dirty="0"/>
          </a:p>
          <a:p>
            <a:pPr>
              <a:defRPr/>
            </a:pPr>
            <a:r>
              <a:rPr lang="en-US" dirty="0"/>
              <a:t>Nemesis - Fate that cannot be escaped (Antigone)</a:t>
            </a:r>
          </a:p>
          <a:p>
            <a:pPr marL="0" indent="0">
              <a:buFontTx/>
              <a:buNone/>
              <a:defRPr/>
            </a:pPr>
            <a:endParaRPr lang="en-US" dirty="0"/>
          </a:p>
          <a:p>
            <a:pPr>
              <a:defRPr/>
            </a:pPr>
            <a:r>
              <a:rPr lang="en-US" dirty="0">
                <a:solidFill>
                  <a:srgbClr val="7030A0"/>
                </a:solidFill>
              </a:rPr>
              <a:t>Catharsis - Purgation of emotions of pity and fear which leaves the viewer both relieved and elated</a:t>
            </a:r>
          </a:p>
          <a:p>
            <a:pPr>
              <a:defRPr/>
            </a:pPr>
            <a:r>
              <a:rPr lang="en-US" dirty="0">
                <a:solidFill>
                  <a:srgbClr val="7030A0"/>
                </a:solidFill>
              </a:rPr>
              <a:t>Anagnorisis - recognition or discovery on the part of the hero; change from ignorance to knowledge</a:t>
            </a:r>
          </a:p>
          <a:p>
            <a:pPr>
              <a:defRPr/>
            </a:pPr>
            <a:endParaRPr lang="en-US" dirty="0"/>
          </a:p>
          <a:p>
            <a:pP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152400"/>
            <a:ext cx="8229600" cy="6477000"/>
          </a:xfrm>
        </p:spPr>
        <p:txBody>
          <a:bodyPr/>
          <a:lstStyle/>
          <a:p>
            <a:r>
              <a:rPr lang="en-US" altLang="en-US" sz="2800" dirty="0" smtClean="0"/>
              <a:t>The structure of Greek tragedy is characterized by </a:t>
            </a:r>
          </a:p>
          <a:p>
            <a:r>
              <a:rPr lang="en-US" altLang="en-US" sz="2800" dirty="0" smtClean="0">
                <a:solidFill>
                  <a:srgbClr val="7030A0"/>
                </a:solidFill>
              </a:rPr>
              <a:t>a prologue</a:t>
            </a:r>
          </a:p>
          <a:p>
            <a:r>
              <a:rPr lang="en-US" altLang="en-US" sz="2800" dirty="0" smtClean="0">
                <a:solidFill>
                  <a:srgbClr val="7030A0"/>
                </a:solidFill>
              </a:rPr>
              <a:t> then </a:t>
            </a:r>
            <a:r>
              <a:rPr lang="en-US" altLang="en-US" sz="2800" i="1" dirty="0" err="1" smtClean="0">
                <a:solidFill>
                  <a:srgbClr val="7030A0"/>
                </a:solidFill>
              </a:rPr>
              <a:t>Parodos</a:t>
            </a:r>
            <a:r>
              <a:rPr lang="en-US" altLang="en-US" sz="2800" i="1" dirty="0" smtClean="0">
                <a:solidFill>
                  <a:srgbClr val="7030A0"/>
                </a:solidFill>
              </a:rPr>
              <a:t> or entrance of the choirs</a:t>
            </a:r>
          </a:p>
          <a:p>
            <a:r>
              <a:rPr lang="en-US" altLang="en-US" sz="2800" i="1" dirty="0" smtClean="0">
                <a:solidFill>
                  <a:srgbClr val="7030A0"/>
                </a:solidFill>
              </a:rPr>
              <a:t>Next</a:t>
            </a:r>
            <a:r>
              <a:rPr lang="en-US" altLang="en-US" sz="2800" dirty="0" smtClean="0">
                <a:solidFill>
                  <a:srgbClr val="7030A0"/>
                </a:solidFill>
              </a:rPr>
              <a:t> the story unfolds through three or more episodes </a:t>
            </a:r>
          </a:p>
          <a:p>
            <a:r>
              <a:rPr lang="en-US" altLang="en-US" sz="2800" dirty="0" smtClean="0">
                <a:solidFill>
                  <a:srgbClr val="7030A0"/>
                </a:solidFill>
              </a:rPr>
              <a:t>scattered by  the </a:t>
            </a:r>
            <a:r>
              <a:rPr lang="en-US" altLang="en-US" sz="2800" dirty="0" err="1" smtClean="0">
                <a:solidFill>
                  <a:srgbClr val="7030A0"/>
                </a:solidFill>
              </a:rPr>
              <a:t>stasima</a:t>
            </a:r>
            <a:r>
              <a:rPr lang="en-US" altLang="en-US" sz="2800" dirty="0" smtClean="0">
                <a:solidFill>
                  <a:srgbClr val="7030A0"/>
                </a:solidFill>
              </a:rPr>
              <a:t>, choral song explaining or commenting on the situation developing in the play</a:t>
            </a:r>
          </a:p>
          <a:p>
            <a:r>
              <a:rPr lang="en-US" altLang="en-US" sz="2800" dirty="0" smtClean="0">
                <a:solidFill>
                  <a:srgbClr val="7030A0"/>
                </a:solidFill>
              </a:rPr>
              <a:t> The tragedy ends with the </a:t>
            </a:r>
            <a:r>
              <a:rPr lang="en-US" altLang="en-US" sz="2800" i="1" dirty="0" smtClean="0">
                <a:solidFill>
                  <a:srgbClr val="7030A0"/>
                </a:solidFill>
              </a:rPr>
              <a:t>exodus</a:t>
            </a:r>
            <a:r>
              <a:rPr lang="en-US" altLang="en-US" sz="2800" dirty="0" smtClean="0">
                <a:solidFill>
                  <a:srgbClr val="7030A0"/>
                </a:solidFill>
              </a:rPr>
              <a:t>, concluding the story.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0" y="284163"/>
            <a:ext cx="8229600" cy="1143000"/>
          </a:xfrm>
        </p:spPr>
        <p:txBody>
          <a:bodyPr/>
          <a:lstStyle/>
          <a:p>
            <a:pPr eaLnBrk="1" hangingPunct="1"/>
            <a:r>
              <a:rPr lang="en-US" altLang="en-US" smtClean="0"/>
              <a:t>The Land</a:t>
            </a:r>
          </a:p>
        </p:txBody>
      </p:sp>
      <p:sp>
        <p:nvSpPr>
          <p:cNvPr id="5123" name="Content Placeholder 1"/>
          <p:cNvSpPr>
            <a:spLocks noGrp="1"/>
          </p:cNvSpPr>
          <p:nvPr>
            <p:ph sz="half" idx="2"/>
          </p:nvPr>
        </p:nvSpPr>
        <p:spPr/>
        <p:txBody>
          <a:bodyPr/>
          <a:lstStyle/>
          <a:p>
            <a:endParaRPr lang="en-US" altLang="en-US" smtClean="0"/>
          </a:p>
        </p:txBody>
      </p:sp>
      <p:sp>
        <p:nvSpPr>
          <p:cNvPr id="5124" name="Content Placeholder 2"/>
          <p:cNvSpPr>
            <a:spLocks noGrp="1"/>
          </p:cNvSpPr>
          <p:nvPr>
            <p:ph sz="half" idx="1"/>
          </p:nvPr>
        </p:nvSpPr>
        <p:spPr/>
        <p:txBody>
          <a:bodyPr/>
          <a:lstStyle/>
          <a:p>
            <a:endParaRPr lang="en-US" altLang="en-US" smtClean="0"/>
          </a:p>
        </p:txBody>
      </p:sp>
      <p:pic>
        <p:nvPicPr>
          <p:cNvPr id="5125" name="Picture 8" descr="Image result for Greek Theatre mounta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Image result for Greek Theatre mounta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59138"/>
            <a:ext cx="4770438"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457200" y="3130550"/>
            <a:ext cx="281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a:p>
        </p:txBody>
      </p:sp>
      <p:grpSp>
        <p:nvGrpSpPr>
          <p:cNvPr id="6147" name="Group 1"/>
          <p:cNvGrpSpPr>
            <a:grpSpLocks/>
          </p:cNvGrpSpPr>
          <p:nvPr/>
        </p:nvGrpSpPr>
        <p:grpSpPr bwMode="auto">
          <a:xfrm>
            <a:off x="5105400" y="3811588"/>
            <a:ext cx="2362200" cy="2590800"/>
            <a:chOff x="5105400" y="1447800"/>
            <a:chExt cx="3049189" cy="4495799"/>
          </a:xfrm>
        </p:grpSpPr>
        <p:sp>
          <p:nvSpPr>
            <p:cNvPr id="6156" name="Rectangle 4"/>
            <p:cNvSpPr>
              <a:spLocks noChangeArrowheads="1"/>
            </p:cNvSpPr>
            <p:nvPr/>
          </p:nvSpPr>
          <p:spPr bwMode="auto">
            <a:xfrm>
              <a:off x="5105400" y="1447800"/>
              <a:ext cx="281940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000"/>
                <a:t>Aristotle's The Poetics</a:t>
              </a:r>
            </a:p>
          </p:txBody>
        </p:sp>
        <p:pic>
          <p:nvPicPr>
            <p:cNvPr id="2057" name="Picture 14" descr="Image result for Aristotl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60074" y="2575942"/>
              <a:ext cx="2894515" cy="336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8" name="TextBox 2"/>
          <p:cNvSpPr txBox="1">
            <a:spLocks noChangeArrowheads="1"/>
          </p:cNvSpPr>
          <p:nvPr/>
        </p:nvSpPr>
        <p:spPr bwMode="auto">
          <a:xfrm>
            <a:off x="5224463" y="1117600"/>
            <a:ext cx="24685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The Playwrights</a:t>
            </a:r>
          </a:p>
          <a:p>
            <a:pPr>
              <a:spcBef>
                <a:spcPct val="0"/>
              </a:spcBef>
              <a:buFontTx/>
              <a:buNone/>
            </a:pPr>
            <a:endParaRPr lang="en-US" altLang="en-US" sz="1800"/>
          </a:p>
        </p:txBody>
      </p:sp>
      <p:pic>
        <p:nvPicPr>
          <p:cNvPr id="2059" name="Picture 11" descr="Image result for greek playwrights"/>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14985" y="1524000"/>
            <a:ext cx="2989263" cy="1844987"/>
          </a:xfrm>
          <a:prstGeom prst="rect">
            <a:avLst/>
          </a:prstGeom>
          <a:noFill/>
          <a:extLst>
            <a:ext uri="{909E8E84-426E-40DD-AFC4-6F175D3DCCD1}">
              <a14:hiddenFill xmlns:a14="http://schemas.microsoft.com/office/drawing/2010/main">
                <a:solidFill>
                  <a:srgbClr val="FFFFFF"/>
                </a:solidFill>
              </a14:hiddenFill>
            </a:ext>
          </a:extLst>
        </p:spPr>
      </p:pic>
      <p:sp>
        <p:nvSpPr>
          <p:cNvPr id="6150" name="Content Placeholder 4"/>
          <p:cNvSpPr>
            <a:spLocks noGrp="1"/>
          </p:cNvSpPr>
          <p:nvPr>
            <p:ph sz="quarter" idx="3"/>
          </p:nvPr>
        </p:nvSpPr>
        <p:spPr/>
        <p:txBody>
          <a:bodyPr/>
          <a:lstStyle/>
          <a:p>
            <a:endParaRPr lang="en-US" altLang="en-US" smtClean="0"/>
          </a:p>
        </p:txBody>
      </p:sp>
      <p:sp>
        <p:nvSpPr>
          <p:cNvPr id="6151" name="Content Placeholder 5"/>
          <p:cNvSpPr>
            <a:spLocks noGrp="1"/>
          </p:cNvSpPr>
          <p:nvPr>
            <p:ph sz="quarter" idx="2"/>
          </p:nvPr>
        </p:nvSpPr>
        <p:spPr/>
        <p:txBody>
          <a:bodyPr/>
          <a:lstStyle/>
          <a:p>
            <a:endParaRPr lang="en-US" altLang="en-US" smtClean="0"/>
          </a:p>
        </p:txBody>
      </p:sp>
      <p:sp>
        <p:nvSpPr>
          <p:cNvPr id="6152" name="Rectangle 5"/>
          <p:cNvSpPr>
            <a:spLocks noGrp="1" noChangeArrowheads="1"/>
          </p:cNvSpPr>
          <p:nvPr>
            <p:ph type="body" sz="half" idx="1"/>
          </p:nvPr>
        </p:nvSpPr>
        <p:spPr>
          <a:xfrm>
            <a:off x="457200" y="1066800"/>
            <a:ext cx="4038600" cy="4525963"/>
          </a:xfrm>
          <a:noFill/>
        </p:spPr>
        <p:txBody>
          <a:bodyPr/>
          <a:lstStyle/>
          <a:p>
            <a:pPr eaLnBrk="1" hangingPunct="1"/>
            <a:r>
              <a:rPr lang="en-US" altLang="en-US" sz="2800" smtClean="0">
                <a:solidFill>
                  <a:srgbClr val="DDDDDD"/>
                </a:solidFill>
              </a:rPr>
              <a:t>The land</a:t>
            </a:r>
          </a:p>
        </p:txBody>
      </p:sp>
      <p:pic>
        <p:nvPicPr>
          <p:cNvPr id="6153" name="Picture 6" descr="Greecefla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457200" y="1524000"/>
            <a:ext cx="268763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8"/>
          <p:cNvSpPr>
            <a:spLocks noChangeArrowheads="1"/>
          </p:cNvSpPr>
          <p:nvPr/>
        </p:nvSpPr>
        <p:spPr bwMode="auto">
          <a:xfrm>
            <a:off x="457200" y="3130550"/>
            <a:ext cx="281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dirty="0">
                <a:solidFill>
                  <a:schemeClr val="accent6">
                    <a:lumMod val="60000"/>
                    <a:lumOff val="40000"/>
                  </a:schemeClr>
                </a:solidFill>
              </a:rPr>
              <a:t>The Stage</a:t>
            </a:r>
          </a:p>
        </p:txBody>
      </p:sp>
      <p:pic>
        <p:nvPicPr>
          <p:cNvPr id="18" name="Picture 9" descr="epidavr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660775"/>
            <a:ext cx="35052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smtClean="0">
                <a:solidFill>
                  <a:schemeClr val="accent6">
                    <a:lumMod val="60000"/>
                    <a:lumOff val="40000"/>
                  </a:schemeClr>
                </a:solidFill>
              </a:rPr>
              <a:t>Amphitheatre</a:t>
            </a:r>
            <a:r>
              <a:rPr lang="en-US" altLang="en-US" dirty="0" smtClean="0"/>
              <a:t>  </a:t>
            </a:r>
          </a:p>
        </p:txBody>
      </p:sp>
      <p:pic>
        <p:nvPicPr>
          <p:cNvPr id="11269" name="Picture 5" descr="herodo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371600"/>
            <a:ext cx="5257800" cy="5113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a:t>Amphitheatre</a:t>
            </a:r>
            <a:endParaRPr lang="en-US" altLang="en-US" dirty="0" smtClean="0"/>
          </a:p>
        </p:txBody>
      </p:sp>
      <p:pic>
        <p:nvPicPr>
          <p:cNvPr id="8195" name="Picture 4" descr="theater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05200" y="1457325"/>
            <a:ext cx="4876800" cy="4638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6"/>
          <p:cNvSpPr txBox="1">
            <a:spLocks noChangeArrowheads="1"/>
          </p:cNvSpPr>
          <p:nvPr/>
        </p:nvSpPr>
        <p:spPr bwMode="auto">
          <a:xfrm>
            <a:off x="609600" y="1219200"/>
            <a:ext cx="25908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u="sng" dirty="0">
                <a:solidFill>
                  <a:srgbClr val="FF0000"/>
                </a:solidFill>
              </a:rPr>
              <a:t>Three Main Portions of Greek Theatre:</a:t>
            </a:r>
          </a:p>
          <a:p>
            <a:pPr eaLnBrk="1" hangingPunct="1">
              <a:spcBef>
                <a:spcPct val="50000"/>
              </a:spcBef>
              <a:buFontTx/>
              <a:buNone/>
            </a:pPr>
            <a:r>
              <a:rPr lang="en-US" altLang="en-US" sz="2000" b="1" dirty="0">
                <a:solidFill>
                  <a:schemeClr val="accent6">
                    <a:lumMod val="60000"/>
                    <a:lumOff val="40000"/>
                  </a:schemeClr>
                </a:solidFill>
              </a:rPr>
              <a:t>Skene – Portion of stage where actors performed (included 1-3 doors in and out)</a:t>
            </a:r>
          </a:p>
          <a:p>
            <a:pPr eaLnBrk="1" hangingPunct="1">
              <a:spcBef>
                <a:spcPct val="50000"/>
              </a:spcBef>
              <a:buFontTx/>
              <a:buNone/>
            </a:pPr>
            <a:r>
              <a:rPr lang="en-US" altLang="en-US" sz="2000" b="1" dirty="0">
                <a:solidFill>
                  <a:schemeClr val="accent6">
                    <a:lumMod val="60000"/>
                    <a:lumOff val="40000"/>
                  </a:schemeClr>
                </a:solidFill>
              </a:rPr>
              <a:t>Orchestra – “Dancing Place” where chorus sang to the audience</a:t>
            </a:r>
          </a:p>
          <a:p>
            <a:pPr eaLnBrk="1" hangingPunct="1">
              <a:spcBef>
                <a:spcPct val="50000"/>
              </a:spcBef>
              <a:buFontTx/>
              <a:buNone/>
            </a:pPr>
            <a:r>
              <a:rPr lang="en-US" altLang="en-US" sz="2000" b="1" dirty="0">
                <a:solidFill>
                  <a:schemeClr val="accent6">
                    <a:lumMod val="60000"/>
                    <a:lumOff val="40000"/>
                  </a:schemeClr>
                </a:solidFill>
              </a:rPr>
              <a:t>Theatron – </a:t>
            </a:r>
            <a:r>
              <a:rPr lang="en-US" altLang="en-US" sz="2000" b="1" dirty="0" smtClean="0">
                <a:solidFill>
                  <a:schemeClr val="accent6">
                    <a:lumMod val="60000"/>
                    <a:lumOff val="40000"/>
                  </a:schemeClr>
                </a:solidFill>
              </a:rPr>
              <a:t>“The Seeing Place” Seating </a:t>
            </a:r>
            <a:r>
              <a:rPr lang="en-US" altLang="en-US" sz="2000" b="1" dirty="0">
                <a:solidFill>
                  <a:schemeClr val="accent6">
                    <a:lumMod val="60000"/>
                    <a:lumOff val="40000"/>
                  </a:schemeClr>
                </a:solidFill>
              </a:rPr>
              <a:t>for audience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us ex mach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5721430" cy="57755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52400"/>
            <a:ext cx="5721430" cy="646331"/>
          </a:xfrm>
          <a:prstGeom prst="rect">
            <a:avLst/>
          </a:prstGeom>
          <a:noFill/>
        </p:spPr>
        <p:txBody>
          <a:bodyPr wrap="square" rtlCol="0">
            <a:spAutoFit/>
          </a:bodyPr>
          <a:lstStyle/>
          <a:p>
            <a:pPr algn="ctr"/>
            <a:r>
              <a:rPr lang="en-US" sz="3600" dirty="0" smtClean="0"/>
              <a:t>Ancient Stagecraft </a:t>
            </a:r>
            <a:endParaRPr lang="en-US" sz="3600" dirty="0"/>
          </a:p>
        </p:txBody>
      </p:sp>
      <p:sp>
        <p:nvSpPr>
          <p:cNvPr id="5" name="TextBox 4"/>
          <p:cNvSpPr txBox="1"/>
          <p:nvPr/>
        </p:nvSpPr>
        <p:spPr>
          <a:xfrm>
            <a:off x="6172200" y="152400"/>
            <a:ext cx="2819400" cy="6555641"/>
          </a:xfrm>
          <a:prstGeom prst="rect">
            <a:avLst/>
          </a:prstGeom>
          <a:noFill/>
        </p:spPr>
        <p:txBody>
          <a:bodyPr wrap="square" rtlCol="0">
            <a:spAutoFit/>
          </a:bodyPr>
          <a:lstStyle/>
          <a:p>
            <a:r>
              <a:rPr lang="en-US" sz="2400" dirty="0" smtClean="0">
                <a:solidFill>
                  <a:schemeClr val="accent6">
                    <a:lumMod val="60000"/>
                    <a:lumOff val="40000"/>
                  </a:schemeClr>
                </a:solidFill>
              </a:rPr>
              <a:t>Deus Ex Machina </a:t>
            </a:r>
            <a:r>
              <a:rPr lang="en-US" dirty="0" smtClean="0">
                <a:solidFill>
                  <a:schemeClr val="accent6">
                    <a:lumMod val="60000"/>
                    <a:lumOff val="40000"/>
                  </a:schemeClr>
                </a:solidFill>
              </a:rPr>
              <a:t>- </a:t>
            </a:r>
            <a:r>
              <a:rPr lang="en-US" i="1" dirty="0">
                <a:solidFill>
                  <a:schemeClr val="accent6">
                    <a:lumMod val="60000"/>
                    <a:lumOff val="40000"/>
                  </a:schemeClr>
                </a:solidFill>
              </a:rPr>
              <a:t> </a:t>
            </a:r>
            <a:r>
              <a:rPr lang="en-US" sz="2400" dirty="0">
                <a:solidFill>
                  <a:schemeClr val="accent6">
                    <a:lumMod val="60000"/>
                    <a:lumOff val="40000"/>
                  </a:schemeClr>
                </a:solidFill>
              </a:rPr>
              <a:t>translated as "God out of the machine," refers to the theatrical machine </a:t>
            </a:r>
            <a:r>
              <a:rPr lang="en-US" sz="2400" dirty="0" smtClean="0">
                <a:solidFill>
                  <a:schemeClr val="accent6">
                    <a:lumMod val="60000"/>
                    <a:lumOff val="40000"/>
                  </a:schemeClr>
                </a:solidFill>
              </a:rPr>
              <a:t>known as</a:t>
            </a:r>
            <a:r>
              <a:rPr lang="en-US" sz="2400" dirty="0">
                <a:solidFill>
                  <a:schemeClr val="accent6">
                    <a:lumMod val="60000"/>
                    <a:lumOff val="40000"/>
                  </a:schemeClr>
                </a:solidFill>
              </a:rPr>
              <a:t> </a:t>
            </a:r>
            <a:r>
              <a:rPr lang="en-US" sz="2400" i="1" dirty="0" err="1">
                <a:solidFill>
                  <a:schemeClr val="accent6">
                    <a:lumMod val="60000"/>
                    <a:lumOff val="40000"/>
                  </a:schemeClr>
                </a:solidFill>
              </a:rPr>
              <a:t>machene</a:t>
            </a:r>
            <a:r>
              <a:rPr lang="en-US" sz="2400" i="1" dirty="0" smtClean="0">
                <a:solidFill>
                  <a:schemeClr val="accent6">
                    <a:lumMod val="60000"/>
                    <a:lumOff val="40000"/>
                  </a:schemeClr>
                </a:solidFill>
              </a:rPr>
              <a:t>,</a:t>
            </a:r>
          </a:p>
          <a:p>
            <a:r>
              <a:rPr lang="en-US" sz="2400" i="1" dirty="0">
                <a:solidFill>
                  <a:schemeClr val="accent6">
                    <a:lumMod val="60000"/>
                    <a:lumOff val="40000"/>
                  </a:schemeClr>
                </a:solidFill>
              </a:rPr>
              <a:t> </a:t>
            </a:r>
            <a:r>
              <a:rPr lang="en-US" sz="2400" dirty="0" smtClean="0">
                <a:solidFill>
                  <a:schemeClr val="accent6">
                    <a:lumMod val="60000"/>
                    <a:lumOff val="40000"/>
                  </a:schemeClr>
                </a:solidFill>
              </a:rPr>
              <a:t>which </a:t>
            </a:r>
            <a:r>
              <a:rPr lang="en-US" sz="2800" dirty="0" smtClean="0"/>
              <a:t>“A mechanical device that permitted an actor, playing a god, to resolve complex dramatic situations. “</a:t>
            </a:r>
            <a:endParaRPr lang="en-US" sz="2800" dirty="0"/>
          </a:p>
        </p:txBody>
      </p:sp>
    </p:spTree>
    <p:extLst>
      <p:ext uri="{BB962C8B-B14F-4D97-AF65-F5344CB8AC3E}">
        <p14:creationId xmlns:p14="http://schemas.microsoft.com/office/powerpoint/2010/main" val="3140101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6">
                    <a:lumMod val="60000"/>
                    <a:lumOff val="40000"/>
                  </a:schemeClr>
                </a:solidFill>
              </a:rPr>
              <a:t>Ekkyklema</a:t>
            </a:r>
            <a:endParaRPr lang="en-US" dirty="0">
              <a:solidFill>
                <a:schemeClr val="accent6">
                  <a:lumMod val="60000"/>
                  <a:lumOff val="40000"/>
                </a:schemeClr>
              </a:solidFill>
            </a:endParaRPr>
          </a:p>
        </p:txBody>
      </p:sp>
      <p:pic>
        <p:nvPicPr>
          <p:cNvPr id="2050" name="Picture 2" descr="Mechane and Ekkykle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63315"/>
            <a:ext cx="8229600" cy="544830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5334000" y="1295400"/>
            <a:ext cx="548640" cy="4267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7200" y="1443389"/>
            <a:ext cx="4724400" cy="3046988"/>
          </a:xfrm>
          <a:prstGeom prst="rect">
            <a:avLst/>
          </a:prstGeom>
          <a:solidFill>
            <a:schemeClr val="bg2">
              <a:lumMod val="20000"/>
              <a:lumOff val="80000"/>
            </a:schemeClr>
          </a:solidFill>
        </p:spPr>
        <p:txBody>
          <a:bodyPr wrap="square" rtlCol="0">
            <a:spAutoFit/>
          </a:bodyPr>
          <a:lstStyle/>
          <a:p>
            <a:r>
              <a:rPr lang="en-US" sz="4800" dirty="0" smtClean="0">
                <a:solidFill>
                  <a:schemeClr val="accent6">
                    <a:lumMod val="60000"/>
                    <a:lumOff val="40000"/>
                  </a:schemeClr>
                </a:solidFill>
              </a:rPr>
              <a:t>Wheeled cart to move set pieces on and off the acting area</a:t>
            </a:r>
            <a:endParaRPr lang="en-US" sz="4800" dirty="0">
              <a:solidFill>
                <a:schemeClr val="accent6">
                  <a:lumMod val="60000"/>
                  <a:lumOff val="40000"/>
                </a:schemeClr>
              </a:solidFill>
            </a:endParaRPr>
          </a:p>
        </p:txBody>
      </p:sp>
    </p:spTree>
    <p:extLst>
      <p:ext uri="{BB962C8B-B14F-4D97-AF65-F5344CB8AC3E}">
        <p14:creationId xmlns:p14="http://schemas.microsoft.com/office/powerpoint/2010/main" val="3444006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82734</TotalTime>
  <Words>674</Words>
  <Application>Microsoft Office PowerPoint</Application>
  <PresentationFormat>On-screen Show (4:3)</PresentationFormat>
  <Paragraphs>124</Paragraphs>
  <Slides>33</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Georgia</vt:lpstr>
      <vt:lpstr>Default Design</vt:lpstr>
      <vt:lpstr>Overview of Greek Theatre</vt:lpstr>
      <vt:lpstr>The Land</vt:lpstr>
      <vt:lpstr>The Land</vt:lpstr>
      <vt:lpstr>The Land</vt:lpstr>
      <vt:lpstr>PowerPoint Presentation</vt:lpstr>
      <vt:lpstr>Amphitheatre  </vt:lpstr>
      <vt:lpstr>Amphitheatre</vt:lpstr>
      <vt:lpstr>PowerPoint Presentation</vt:lpstr>
      <vt:lpstr>Ekkyklema</vt:lpstr>
      <vt:lpstr>Amphitheatre</vt:lpstr>
      <vt:lpstr>From Song to Plays</vt:lpstr>
      <vt:lpstr>PowerPoint Presentation</vt:lpstr>
      <vt:lpstr>PowerPoint Presentation</vt:lpstr>
      <vt:lpstr>PowerPoint Presentation</vt:lpstr>
      <vt:lpstr>PowerPoint Presentation</vt:lpstr>
      <vt:lpstr>PowerPoint Presentation</vt:lpstr>
      <vt:lpstr>PowerPoint Presentation</vt:lpstr>
      <vt:lpstr>Chorus</vt:lpstr>
      <vt:lpstr>PowerPoint Presentation</vt:lpstr>
      <vt:lpstr>The First Actor </vt:lpstr>
      <vt:lpstr>Major Greek Playwrights</vt:lpstr>
      <vt:lpstr>Aeschylus</vt:lpstr>
      <vt:lpstr>Sophocles</vt:lpstr>
      <vt:lpstr>Euripides’ Medea</vt:lpstr>
      <vt:lpstr>Aristophanes</vt:lpstr>
      <vt:lpstr>PowerPoint Presentation</vt:lpstr>
      <vt:lpstr>PowerPoint Presentation</vt:lpstr>
      <vt:lpstr>PowerPoint Presentation</vt:lpstr>
      <vt:lpstr>Important terms from Aristotle's The Poetics</vt:lpstr>
      <vt:lpstr>PowerPoint Presentation</vt:lpstr>
      <vt:lpstr>PowerPoint Presentation</vt:lpstr>
      <vt:lpstr>PowerPoint Presentation</vt:lpstr>
      <vt:lpstr>PowerPoint Presentation</vt:lpstr>
    </vt:vector>
  </TitlesOfParts>
  <Company>Maverick Golf Course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Theatre Greek Gods Antigone Medea</dc:title>
  <dc:creator>Adam Carter</dc:creator>
  <cp:lastModifiedBy>Steven Biles</cp:lastModifiedBy>
  <cp:revision>100</cp:revision>
  <cp:lastPrinted>2019-11-13T19:17:08Z</cp:lastPrinted>
  <dcterms:created xsi:type="dcterms:W3CDTF">2003-11-04T04:20:55Z</dcterms:created>
  <dcterms:modified xsi:type="dcterms:W3CDTF">2019-12-09T19:35:07Z</dcterms:modified>
</cp:coreProperties>
</file>