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7" r:id="rId2"/>
    <p:sldId id="258" r:id="rId3"/>
    <p:sldId id="259" r:id="rId4"/>
    <p:sldId id="260" r:id="rId5"/>
    <p:sldId id="264" r:id="rId6"/>
    <p:sldId id="267" r:id="rId7"/>
    <p:sldId id="270" r:id="rId8"/>
    <p:sldId id="274" r:id="rId9"/>
    <p:sldId id="276" r:id="rId10"/>
    <p:sldId id="282" r:id="rId11"/>
    <p:sldId id="284" r:id="rId12"/>
    <p:sldId id="289" r:id="rId13"/>
  </p:sldIdLst>
  <p:sldSz cx="12192000" cy="6858000"/>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177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1779"/>
          </a:xfrm>
          <a:prstGeom prst="rect">
            <a:avLst/>
          </a:prstGeom>
        </p:spPr>
        <p:txBody>
          <a:bodyPr vert="horz" lIns="91440" tIns="45720" rIns="91440" bIns="45720" rtlCol="0"/>
          <a:lstStyle>
            <a:lvl1pPr algn="r">
              <a:defRPr sz="1200"/>
            </a:lvl1pPr>
          </a:lstStyle>
          <a:p>
            <a:fld id="{FDFF34E4-C573-42DA-B11D-C72F32E12A5A}" type="datetimeFigureOut">
              <a:rPr lang="en-US" smtClean="0"/>
              <a:t>5/14/2018</a:t>
            </a:fld>
            <a:endParaRPr lang="en-US"/>
          </a:p>
        </p:txBody>
      </p:sp>
      <p:sp>
        <p:nvSpPr>
          <p:cNvPr id="4" name="Footer Placeholder 3"/>
          <p:cNvSpPr>
            <a:spLocks noGrp="1"/>
          </p:cNvSpPr>
          <p:nvPr>
            <p:ph type="ftr" sz="quarter" idx="2"/>
          </p:nvPr>
        </p:nvSpPr>
        <p:spPr>
          <a:xfrm>
            <a:off x="0" y="8552523"/>
            <a:ext cx="3066733" cy="4517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52523"/>
            <a:ext cx="3066733" cy="451778"/>
          </a:xfrm>
          <a:prstGeom prst="rect">
            <a:avLst/>
          </a:prstGeom>
        </p:spPr>
        <p:txBody>
          <a:bodyPr vert="horz" lIns="91440" tIns="45720" rIns="91440" bIns="45720" rtlCol="0" anchor="b"/>
          <a:lstStyle>
            <a:lvl1pPr algn="r">
              <a:defRPr sz="1200"/>
            </a:lvl1pPr>
          </a:lstStyle>
          <a:p>
            <a:fld id="{9B4E217B-A783-4641-9191-9553493A822A}" type="slidenum">
              <a:rPr lang="en-US" smtClean="0"/>
              <a:t>‹#›</a:t>
            </a:fld>
            <a:endParaRPr lang="en-US"/>
          </a:p>
        </p:txBody>
      </p:sp>
    </p:spTree>
    <p:extLst>
      <p:ext uri="{BB962C8B-B14F-4D97-AF65-F5344CB8AC3E}">
        <p14:creationId xmlns:p14="http://schemas.microsoft.com/office/powerpoint/2010/main" val="10131806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78031A-DC44-4BB1-AF76-CA79EE34590D}"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1792683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8031A-DC44-4BB1-AF76-CA79EE34590D}"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4122112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8031A-DC44-4BB1-AF76-CA79EE34590D}"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115348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8031A-DC44-4BB1-AF76-CA79EE34590D}"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137312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78031A-DC44-4BB1-AF76-CA79EE34590D}"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30510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78031A-DC44-4BB1-AF76-CA79EE34590D}"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373506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78031A-DC44-4BB1-AF76-CA79EE34590D}" type="datetimeFigureOut">
              <a:rPr lang="en-US" smtClean="0"/>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37194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78031A-DC44-4BB1-AF76-CA79EE34590D}" type="datetimeFigureOut">
              <a:rPr lang="en-US" smtClean="0"/>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290162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8031A-DC44-4BB1-AF76-CA79EE34590D}" type="datetimeFigureOut">
              <a:rPr lang="en-US" smtClean="0"/>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202212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8031A-DC44-4BB1-AF76-CA79EE34590D}"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3537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8031A-DC44-4BB1-AF76-CA79EE34590D}"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37A7E-143F-417E-8045-ABC26E9F8352}" type="slidenum">
              <a:rPr lang="en-US" smtClean="0"/>
              <a:t>‹#›</a:t>
            </a:fld>
            <a:endParaRPr lang="en-US"/>
          </a:p>
        </p:txBody>
      </p:sp>
    </p:spTree>
    <p:extLst>
      <p:ext uri="{BB962C8B-B14F-4D97-AF65-F5344CB8AC3E}">
        <p14:creationId xmlns:p14="http://schemas.microsoft.com/office/powerpoint/2010/main" val="49316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8031A-DC44-4BB1-AF76-CA79EE34590D}" type="datetimeFigureOut">
              <a:rPr lang="en-US" smtClean="0"/>
              <a:t>5/14/2018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37A7E-143F-417E-8045-ABC26E9F8352}" type="slidenum">
              <a:rPr lang="en-US" smtClean="0"/>
              <a:t>‹#›</a:t>
            </a:fld>
            <a:endParaRPr lang="en-US"/>
          </a:p>
        </p:txBody>
      </p:sp>
    </p:spTree>
    <p:extLst>
      <p:ext uri="{BB962C8B-B14F-4D97-AF65-F5344CB8AC3E}">
        <p14:creationId xmlns:p14="http://schemas.microsoft.com/office/powerpoint/2010/main" val="1605719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arnivalbookers.com/rio-de-janeiro/samba-parade/samba-parad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redbull.tv/video/AP-1QQXD4PF12111/floats-and-props?playlist=AP-1Q6JWH6491W11:extra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redbull.tv/video/AP-1QQXDG3YW2111/the-samba-singer?playlist=AP-1Q6JWH6491W11:extra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redbull.tv/video/AP-1QQXCRSNW2111/costumes?playlist=AP-1Q6JWH6491W11:extra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arnivalbookers.com/rio-de-janeiro/samba-parade/samba-para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arnivalbookers.com/rio-de-janeiro/samba-parade/samba-para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arnivalbookers.com/rio-de-janeiro/samba-parade/samba-para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dbull.tv/video/AP-1QQXCPED92111/much-more-than-a-par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dbull.tv/video/AP-1QQXCUF912111/the-front-commission?playlist=AP-1Q6JWH6491W11:extra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dbull.tv/video/AP-1QQXDJB9D2111/the-drums?playlist=AP-1Q6JWH6491W11:extra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redbull.tv/video/AP-1QQXCXDZN2111/rhythm-and-flow?playlist=AP-1Q6JWH6491W11:extra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redbull.tv/video/AP-1QQXD9BF12111/flag-carrying-couple?playlist=AP-1Q6JWH6491W11:extra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3" y="-347394"/>
            <a:ext cx="10515600" cy="1325563"/>
          </a:xfrm>
        </p:spPr>
        <p:txBody>
          <a:bodyPr/>
          <a:lstStyle/>
          <a:p>
            <a:r>
              <a:rPr lang="en-US" dirty="0" smtClean="0"/>
              <a:t>Carnival Terms </a:t>
            </a:r>
            <a:endParaRPr lang="en-US" dirty="0"/>
          </a:p>
        </p:txBody>
      </p:sp>
      <p:sp>
        <p:nvSpPr>
          <p:cNvPr id="3" name="Content Placeholder 2"/>
          <p:cNvSpPr>
            <a:spLocks noGrp="1"/>
          </p:cNvSpPr>
          <p:nvPr>
            <p:ph idx="1"/>
          </p:nvPr>
        </p:nvSpPr>
        <p:spPr>
          <a:xfrm>
            <a:off x="95003" y="641268"/>
            <a:ext cx="11958452" cy="6092041"/>
          </a:xfrm>
        </p:spPr>
        <p:txBody>
          <a:bodyPr>
            <a:normAutofit/>
          </a:bodyPr>
          <a:lstStyle/>
          <a:p>
            <a:r>
              <a:rPr lang="en-US" sz="3200" b="1" dirty="0"/>
              <a:t>The </a:t>
            </a:r>
            <a:r>
              <a:rPr lang="en-US" sz="3200" b="1" dirty="0" err="1"/>
              <a:t>Carnavalesco</a:t>
            </a:r>
            <a:endParaRPr lang="en-US" sz="3200" b="1" dirty="0"/>
          </a:p>
          <a:p>
            <a:r>
              <a:rPr lang="en-US" sz="3200" dirty="0"/>
              <a:t>Once the theme for the year is chosen, the role of the Carnival Designer or “</a:t>
            </a:r>
            <a:r>
              <a:rPr lang="en-US" sz="3200" dirty="0" err="1"/>
              <a:t>Carnavalesco</a:t>
            </a:r>
            <a:r>
              <a:rPr lang="en-US" sz="3200" dirty="0"/>
              <a:t>” begins. He is responsible for ensuring that the design of every costume, float and accessory is magnificent and representative of the theme. He oversees the rehearsals and choreography and is responsible for the direction and production of the entire performance.</a:t>
            </a:r>
          </a:p>
          <a:p>
            <a:r>
              <a:rPr lang="en-US" sz="3200" b="1" dirty="0"/>
              <a:t>The Wings</a:t>
            </a:r>
          </a:p>
          <a:p>
            <a:r>
              <a:rPr lang="en-US" sz="3200" dirty="0"/>
              <a:t>The participants of the </a:t>
            </a:r>
            <a:r>
              <a:rPr lang="en-US" sz="3200" dirty="0">
                <a:hlinkClick r:id="rId2"/>
              </a:rPr>
              <a:t>parade</a:t>
            </a:r>
            <a:r>
              <a:rPr lang="en-US" sz="3200" dirty="0"/>
              <a:t> are split into various groups, each having a particular role. These are called the Wings or “Alas” of the </a:t>
            </a:r>
            <a:r>
              <a:rPr lang="en-US" sz="3200" dirty="0">
                <a:hlinkClick r:id="rId2"/>
              </a:rPr>
              <a:t>parade</a:t>
            </a:r>
            <a:r>
              <a:rPr lang="en-US" sz="3200" dirty="0"/>
              <a:t> and can be composed of between 20 and 100 people. Each Ala will wear a particular costume and perform the same role.</a:t>
            </a:r>
          </a:p>
          <a:p>
            <a:endParaRPr lang="en-US" dirty="0"/>
          </a:p>
        </p:txBody>
      </p:sp>
    </p:spTree>
    <p:extLst>
      <p:ext uri="{BB962C8B-B14F-4D97-AF65-F5344CB8AC3E}">
        <p14:creationId xmlns:p14="http://schemas.microsoft.com/office/powerpoint/2010/main" val="3893363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https://www.redbull.tv/video/AP-1QQXD4PF12111/floats-and-props?playlist=AP-1Q6JWH6491W11:extras</a:t>
            </a:r>
            <a:endParaRPr lang="en-US" dirty="0"/>
          </a:p>
        </p:txBody>
      </p:sp>
    </p:spTree>
    <p:extLst>
      <p:ext uri="{BB962C8B-B14F-4D97-AF65-F5344CB8AC3E}">
        <p14:creationId xmlns:p14="http://schemas.microsoft.com/office/powerpoint/2010/main" val="819633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574" y="756846"/>
            <a:ext cx="10515600" cy="4351338"/>
          </a:xfrm>
        </p:spPr>
        <p:txBody>
          <a:bodyPr/>
          <a:lstStyle/>
          <a:p>
            <a:r>
              <a:rPr lang="en-US" dirty="0">
                <a:hlinkClick r:id="rId2"/>
              </a:rPr>
              <a:t>https://</a:t>
            </a:r>
            <a:r>
              <a:rPr lang="en-US" dirty="0" smtClean="0">
                <a:hlinkClick r:id="rId2"/>
              </a:rPr>
              <a:t>www.redbull.tv/video/AP-1QQXDG3YW2111/the-samba-singer?playlist=AP-1Q6JWH6491W11:extras</a:t>
            </a:r>
            <a:endParaRPr lang="en-US" dirty="0" smtClean="0"/>
          </a:p>
          <a:p>
            <a:endParaRPr lang="en-US" dirty="0"/>
          </a:p>
        </p:txBody>
      </p:sp>
    </p:spTree>
    <p:extLst>
      <p:ext uri="{BB962C8B-B14F-4D97-AF65-F5344CB8AC3E}">
        <p14:creationId xmlns:p14="http://schemas.microsoft.com/office/powerpoint/2010/main" val="3069105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https://www.redbull.tv/video/AP-1QQXCRSNW2111/costumes?playlist=AP-1Q6JWH6491W11:extras</a:t>
            </a:r>
            <a:endParaRPr lang="en-US" dirty="0"/>
          </a:p>
        </p:txBody>
      </p:sp>
    </p:spTree>
    <p:extLst>
      <p:ext uri="{BB962C8B-B14F-4D97-AF65-F5344CB8AC3E}">
        <p14:creationId xmlns:p14="http://schemas.microsoft.com/office/powerpoint/2010/main" val="296996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877" y="178130"/>
            <a:ext cx="11970328" cy="6679870"/>
          </a:xfrm>
        </p:spPr>
        <p:txBody>
          <a:bodyPr>
            <a:noAutofit/>
          </a:bodyPr>
          <a:lstStyle/>
          <a:p>
            <a:r>
              <a:rPr lang="en-US" sz="3000" b="1" dirty="0"/>
              <a:t>The Front Commission</a:t>
            </a:r>
          </a:p>
          <a:p>
            <a:r>
              <a:rPr lang="en-US" sz="3000" dirty="0"/>
              <a:t>The wing that opens the </a:t>
            </a:r>
            <a:r>
              <a:rPr lang="en-US" sz="3000" dirty="0">
                <a:hlinkClick r:id="rId2"/>
              </a:rPr>
              <a:t>school’s parade</a:t>
            </a:r>
            <a:r>
              <a:rPr lang="en-US" sz="3000" dirty="0"/>
              <a:t> is known as the Vanguard Commission or the Front Commission and their performances are very skillfully put together, as this is the first impression the school gives to the audience and judges. </a:t>
            </a:r>
            <a:r>
              <a:rPr lang="en-US" sz="3000" b="1" dirty="0" smtClean="0"/>
              <a:t>The </a:t>
            </a:r>
          </a:p>
          <a:p>
            <a:r>
              <a:rPr lang="en-US" sz="3000" b="1" dirty="0" smtClean="0"/>
              <a:t>Flag </a:t>
            </a:r>
            <a:r>
              <a:rPr lang="en-US" sz="3000" b="1" dirty="0"/>
              <a:t>Bearer and Her Escort</a:t>
            </a:r>
          </a:p>
          <a:p>
            <a:r>
              <a:rPr lang="en-US" sz="3000" dirty="0"/>
              <a:t>The Flag Bearer or “Porta-</a:t>
            </a:r>
            <a:r>
              <a:rPr lang="en-US" sz="3000" dirty="0" err="1"/>
              <a:t>bandeira</a:t>
            </a:r>
            <a:r>
              <a:rPr lang="en-US" sz="3000" dirty="0"/>
              <a:t>” who carries the school’s flag and her symbolically appointed protector or “</a:t>
            </a:r>
            <a:r>
              <a:rPr lang="en-US" sz="3000" dirty="0" err="1"/>
              <a:t>Mestre-sala</a:t>
            </a:r>
            <a:r>
              <a:rPr lang="en-US" sz="3000" dirty="0"/>
              <a:t>” are usually the most highly skilled </a:t>
            </a:r>
            <a:r>
              <a:rPr lang="en-US" sz="3000" dirty="0" smtClean="0"/>
              <a:t>dancers.</a:t>
            </a:r>
          </a:p>
          <a:p>
            <a:r>
              <a:rPr lang="en-US" sz="3000" b="1" dirty="0"/>
              <a:t>The Floats</a:t>
            </a:r>
          </a:p>
          <a:p>
            <a:r>
              <a:rPr lang="en-US" sz="3000" dirty="0"/>
              <a:t>In between the wings are usually 8 and 10 floats, which are highly decorated according to the theme and often carry special guests</a:t>
            </a:r>
            <a:r>
              <a:rPr lang="en-US" sz="3000" dirty="0" smtClean="0"/>
              <a:t>.</a:t>
            </a:r>
            <a:endParaRPr lang="en-US" sz="3000" dirty="0"/>
          </a:p>
        </p:txBody>
      </p:sp>
    </p:spTree>
    <p:extLst>
      <p:ext uri="{BB962C8B-B14F-4D97-AF65-F5344CB8AC3E}">
        <p14:creationId xmlns:p14="http://schemas.microsoft.com/office/powerpoint/2010/main" val="3908192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3126"/>
            <a:ext cx="12077205" cy="6774873"/>
          </a:xfrm>
        </p:spPr>
        <p:txBody>
          <a:bodyPr>
            <a:normAutofit/>
          </a:bodyPr>
          <a:lstStyle/>
          <a:p>
            <a:r>
              <a:rPr lang="en-US" b="1" dirty="0"/>
              <a:t>The Bateria</a:t>
            </a:r>
          </a:p>
          <a:p>
            <a:r>
              <a:rPr lang="en-US" dirty="0"/>
              <a:t>The school’s “Bateria” is its 250 – 300 strong percussion band, mainly composed of drummers that are like the pounding heart of the school. This group is led by the Queen of the Drummers, a beautiful Samba dancer, who brings in the percussionists, and is supposed to inspire them to perform well. The Sound Truck carries the Vocalists – usually led by a powerful lead male vocal – who sing the Samba school’s theme song over powerful mikes.</a:t>
            </a:r>
          </a:p>
          <a:p>
            <a:r>
              <a:rPr lang="en-US" b="1" dirty="0"/>
              <a:t>The </a:t>
            </a:r>
            <a:r>
              <a:rPr lang="en-US" b="1" dirty="0" err="1"/>
              <a:t>Passistas</a:t>
            </a:r>
            <a:endParaRPr lang="en-US" b="1" dirty="0"/>
          </a:p>
          <a:p>
            <a:r>
              <a:rPr lang="en-US" dirty="0"/>
              <a:t>The Samba Dancers or “</a:t>
            </a:r>
            <a:r>
              <a:rPr lang="en-US" dirty="0" err="1"/>
              <a:t>Passistas</a:t>
            </a:r>
            <a:r>
              <a:rPr lang="en-US" dirty="0"/>
              <a:t>” are amongst the best dancers of the school and this group usually numbers no more than 20, as it is extremely difficult to do justice to the fast paced Samba while participating in a slow moving </a:t>
            </a:r>
            <a:r>
              <a:rPr lang="en-US" dirty="0">
                <a:hlinkClick r:id="rId2"/>
              </a:rPr>
              <a:t>parade</a:t>
            </a:r>
            <a:r>
              <a:rPr lang="en-US" dirty="0"/>
              <a:t>. </a:t>
            </a:r>
          </a:p>
          <a:p>
            <a:endParaRPr lang="en-US" dirty="0"/>
          </a:p>
        </p:txBody>
      </p:sp>
    </p:spTree>
    <p:extLst>
      <p:ext uri="{BB962C8B-B14F-4D97-AF65-F5344CB8AC3E}">
        <p14:creationId xmlns:p14="http://schemas.microsoft.com/office/powerpoint/2010/main" val="2988976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b="1" dirty="0"/>
              <a:t>The Samba Song</a:t>
            </a:r>
          </a:p>
          <a:p>
            <a:r>
              <a:rPr lang="en-US" dirty="0"/>
              <a:t>The Samba song is practiced for many months by the school, before it is performed at the Rio Carnival. The song must be representative of the theme that the Samba school has chosen for the year and during the competition the song is judged on this, its lyrics and melody. By Christmas time or around 2 months before Carnival celebrations the school brings out a record of its theme song for sale.</a:t>
            </a:r>
          </a:p>
          <a:p>
            <a:r>
              <a:rPr lang="en-US" b="1" dirty="0"/>
              <a:t>The Spectators</a:t>
            </a:r>
          </a:p>
          <a:p>
            <a:r>
              <a:rPr lang="en-US" dirty="0"/>
              <a:t>In the specially designed </a:t>
            </a:r>
            <a:r>
              <a:rPr lang="en-US" dirty="0" err="1"/>
              <a:t>Sambodromo</a:t>
            </a:r>
            <a:r>
              <a:rPr lang="en-US" dirty="0"/>
              <a:t> around 70000 spectators watch the show from bleachers, cabins or enclosed boxes and cheer for their favorite school. If you book in advance and buy the required Samba costume, you could participate in one of the </a:t>
            </a:r>
            <a:r>
              <a:rPr lang="en-US" dirty="0">
                <a:hlinkClick r:id="rId2"/>
              </a:rPr>
              <a:t>school’s parades</a:t>
            </a:r>
            <a:r>
              <a:rPr lang="en-US" dirty="0"/>
              <a:t> instead of merely being a spectator. The incident is sure to be a once in a life time experience.</a:t>
            </a:r>
          </a:p>
          <a:p>
            <a:r>
              <a:rPr lang="en-US" b="1" dirty="0"/>
              <a:t>The Judges</a:t>
            </a:r>
          </a:p>
          <a:p>
            <a:r>
              <a:rPr lang="en-US" dirty="0"/>
              <a:t>The judges who are located along the </a:t>
            </a:r>
            <a:r>
              <a:rPr lang="en-US" dirty="0" err="1"/>
              <a:t>Sambodromo</a:t>
            </a:r>
            <a:r>
              <a:rPr lang="en-US" dirty="0"/>
              <a:t> Avenue, judge the schools in categories that number 10, ranging from the Samba song to the flag bearer’s performance.</a:t>
            </a:r>
          </a:p>
          <a:p>
            <a:endParaRPr lang="en-US" dirty="0"/>
          </a:p>
        </p:txBody>
      </p:sp>
    </p:spTree>
    <p:extLst>
      <p:ext uri="{BB962C8B-B14F-4D97-AF65-F5344CB8AC3E}">
        <p14:creationId xmlns:p14="http://schemas.microsoft.com/office/powerpoint/2010/main" val="2768842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www.redbull.tv/video/AP-1QQXCPED92111/much-more-than-a-party</a:t>
            </a:r>
            <a:endParaRPr lang="en-US" dirty="0" smtClean="0"/>
          </a:p>
          <a:p>
            <a:endParaRPr lang="en-US" dirty="0"/>
          </a:p>
        </p:txBody>
      </p:sp>
    </p:spTree>
    <p:extLst>
      <p:ext uri="{BB962C8B-B14F-4D97-AF65-F5344CB8AC3E}">
        <p14:creationId xmlns:p14="http://schemas.microsoft.com/office/powerpoint/2010/main" val="2703620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https://www.redbull.tv/video/AP-1QQXCUF912111/the-front-commission?playlist=AP-1Q6JWH6491W11:extras</a:t>
            </a:r>
            <a:endParaRPr lang="en-US" dirty="0"/>
          </a:p>
        </p:txBody>
      </p:sp>
    </p:spTree>
    <p:extLst>
      <p:ext uri="{BB962C8B-B14F-4D97-AF65-F5344CB8AC3E}">
        <p14:creationId xmlns:p14="http://schemas.microsoft.com/office/powerpoint/2010/main" val="227020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https://www.redbull.tv/video/AP-1QQXDJB9D2111/the-drums?playlist=AP-1Q6JWH6491W11:extras</a:t>
            </a:r>
            <a:endParaRPr lang="en-US" dirty="0"/>
          </a:p>
        </p:txBody>
      </p:sp>
    </p:spTree>
    <p:extLst>
      <p:ext uri="{BB962C8B-B14F-4D97-AF65-F5344CB8AC3E}">
        <p14:creationId xmlns:p14="http://schemas.microsoft.com/office/powerpoint/2010/main" val="2945222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https://www.redbull.tv/video/AP-1QQXCXDZN2111/rhythm-and-flow?playlist=AP-1Q6JWH6491W11:extras</a:t>
            </a:r>
            <a:endParaRPr lang="en-US" dirty="0"/>
          </a:p>
        </p:txBody>
      </p:sp>
    </p:spTree>
    <p:extLst>
      <p:ext uri="{BB962C8B-B14F-4D97-AF65-F5344CB8AC3E}">
        <p14:creationId xmlns:p14="http://schemas.microsoft.com/office/powerpoint/2010/main" val="955269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https://www.redbull.tv/video/AP-1QQXD9BF12111/flag-carrying-couple?playlist=AP-1Q6JWH6491W11:extras</a:t>
            </a:r>
            <a:endParaRPr lang="en-US" dirty="0"/>
          </a:p>
        </p:txBody>
      </p:sp>
    </p:spTree>
    <p:extLst>
      <p:ext uri="{BB962C8B-B14F-4D97-AF65-F5344CB8AC3E}">
        <p14:creationId xmlns:p14="http://schemas.microsoft.com/office/powerpoint/2010/main" val="505826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20116</TotalTime>
  <Words>366</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Carnival Terms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Carnival Terms</dc:title>
  <dc:creator>Steven Biles</dc:creator>
  <cp:lastModifiedBy>Steven Biles</cp:lastModifiedBy>
  <cp:revision>3</cp:revision>
  <cp:lastPrinted>2018-02-26T13:44:27Z</cp:lastPrinted>
  <dcterms:created xsi:type="dcterms:W3CDTF">2018-02-26T13:43:03Z</dcterms:created>
  <dcterms:modified xsi:type="dcterms:W3CDTF">2018-05-14T14:07:07Z</dcterms:modified>
</cp:coreProperties>
</file>